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 id="2147483678" r:id="rId5"/>
  </p:sldMasterIdLst>
  <p:notesMasterIdLst>
    <p:notesMasterId r:id="rId43"/>
  </p:notesMasterIdLst>
  <p:handoutMasterIdLst>
    <p:handoutMasterId r:id="rId44"/>
  </p:handoutMasterIdLst>
  <p:sldIdLst>
    <p:sldId id="266" r:id="rId6"/>
    <p:sldId id="306" r:id="rId7"/>
    <p:sldId id="268" r:id="rId8"/>
    <p:sldId id="275" r:id="rId9"/>
    <p:sldId id="276" r:id="rId10"/>
    <p:sldId id="272" r:id="rId11"/>
    <p:sldId id="271" r:id="rId12"/>
    <p:sldId id="273" r:id="rId13"/>
    <p:sldId id="274" r:id="rId14"/>
    <p:sldId id="277" r:id="rId15"/>
    <p:sldId id="278" r:id="rId16"/>
    <p:sldId id="279" r:id="rId17"/>
    <p:sldId id="280" r:id="rId18"/>
    <p:sldId id="281" r:id="rId19"/>
    <p:sldId id="282" r:id="rId20"/>
    <p:sldId id="260" r:id="rId21"/>
    <p:sldId id="284" r:id="rId22"/>
    <p:sldId id="283" r:id="rId23"/>
    <p:sldId id="285" r:id="rId24"/>
    <p:sldId id="286" r:id="rId25"/>
    <p:sldId id="305" r:id="rId26"/>
    <p:sldId id="288" r:id="rId27"/>
    <p:sldId id="291" r:id="rId28"/>
    <p:sldId id="292" r:id="rId29"/>
    <p:sldId id="270" r:id="rId30"/>
    <p:sldId id="290" r:id="rId31"/>
    <p:sldId id="293" r:id="rId32"/>
    <p:sldId id="294" r:id="rId33"/>
    <p:sldId id="297" r:id="rId34"/>
    <p:sldId id="264" r:id="rId35"/>
    <p:sldId id="298" r:id="rId36"/>
    <p:sldId id="299" r:id="rId37"/>
    <p:sldId id="300" r:id="rId38"/>
    <p:sldId id="301" r:id="rId39"/>
    <p:sldId id="302" r:id="rId40"/>
    <p:sldId id="303" r:id="rId41"/>
    <p:sldId id="30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213DA6-A049-45A7-A6ED-90CECE945C2D}" v="84" dt="2023-12-14T23:10:32.7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ce, Jennifer" userId="90dd9d54-e449-4755-9750-a767e0ec92b1" providerId="ADAL" clId="{A1213DA6-A049-45A7-A6ED-90CECE945C2D}"/>
    <pc:docChg chg="custSel delSld modSld">
      <pc:chgData name="Pierce, Jennifer" userId="90dd9d54-e449-4755-9750-a767e0ec92b1" providerId="ADAL" clId="{A1213DA6-A049-45A7-A6ED-90CECE945C2D}" dt="2023-12-14T23:10:32.732" v="533" actId="20577"/>
      <pc:docMkLst>
        <pc:docMk/>
      </pc:docMkLst>
      <pc:sldChg chg="modSp mod">
        <pc:chgData name="Pierce, Jennifer" userId="90dd9d54-e449-4755-9750-a767e0ec92b1" providerId="ADAL" clId="{A1213DA6-A049-45A7-A6ED-90CECE945C2D}" dt="2023-12-14T22:20:38.113" v="88" actId="20577"/>
        <pc:sldMkLst>
          <pc:docMk/>
          <pc:sldMk cId="2795599954" sldId="266"/>
        </pc:sldMkLst>
        <pc:spChg chg="mod">
          <ac:chgData name="Pierce, Jennifer" userId="90dd9d54-e449-4755-9750-a767e0ec92b1" providerId="ADAL" clId="{A1213DA6-A049-45A7-A6ED-90CECE945C2D}" dt="2023-12-14T22:20:38.113" v="88" actId="20577"/>
          <ac:spMkLst>
            <pc:docMk/>
            <pc:sldMk cId="2795599954" sldId="266"/>
            <ac:spMk id="4" creationId="{72FCD6DE-8EC0-AF9C-5823-3CAF6DED09AA}"/>
          </ac:spMkLst>
        </pc:spChg>
      </pc:sldChg>
      <pc:sldChg chg="modSp mod">
        <pc:chgData name="Pierce, Jennifer" userId="90dd9d54-e449-4755-9750-a767e0ec92b1" providerId="ADAL" clId="{A1213DA6-A049-45A7-A6ED-90CECE945C2D}" dt="2023-12-14T22:23:17.304" v="102" actId="255"/>
        <pc:sldMkLst>
          <pc:docMk/>
          <pc:sldMk cId="1103745068" sldId="271"/>
        </pc:sldMkLst>
        <pc:spChg chg="mod">
          <ac:chgData name="Pierce, Jennifer" userId="90dd9d54-e449-4755-9750-a767e0ec92b1" providerId="ADAL" clId="{A1213DA6-A049-45A7-A6ED-90CECE945C2D}" dt="2023-12-14T22:23:17.304" v="102" actId="255"/>
          <ac:spMkLst>
            <pc:docMk/>
            <pc:sldMk cId="1103745068" sldId="271"/>
            <ac:spMk id="2" creationId="{44B1B49C-DCD9-F9B4-CE7D-2385FD73673F}"/>
          </ac:spMkLst>
        </pc:spChg>
      </pc:sldChg>
      <pc:sldChg chg="modSp mod">
        <pc:chgData name="Pierce, Jennifer" userId="90dd9d54-e449-4755-9750-a767e0ec92b1" providerId="ADAL" clId="{A1213DA6-A049-45A7-A6ED-90CECE945C2D}" dt="2023-12-14T23:00:11.174" v="378" actId="20577"/>
        <pc:sldMkLst>
          <pc:docMk/>
          <pc:sldMk cId="2484842085" sldId="273"/>
        </pc:sldMkLst>
        <pc:spChg chg="mod">
          <ac:chgData name="Pierce, Jennifer" userId="90dd9d54-e449-4755-9750-a767e0ec92b1" providerId="ADAL" clId="{A1213DA6-A049-45A7-A6ED-90CECE945C2D}" dt="2023-12-14T23:00:11.174" v="378" actId="20577"/>
          <ac:spMkLst>
            <pc:docMk/>
            <pc:sldMk cId="2484842085" sldId="273"/>
            <ac:spMk id="2" creationId="{3C1C0C0A-37AB-DD84-5099-786B61DD6F83}"/>
          </ac:spMkLst>
        </pc:spChg>
      </pc:sldChg>
      <pc:sldChg chg="addSp modSp mod">
        <pc:chgData name="Pierce, Jennifer" userId="90dd9d54-e449-4755-9750-a767e0ec92b1" providerId="ADAL" clId="{A1213DA6-A049-45A7-A6ED-90CECE945C2D}" dt="2023-12-14T23:05:27.311" v="462"/>
        <pc:sldMkLst>
          <pc:docMk/>
          <pc:sldMk cId="2744640717" sldId="276"/>
        </pc:sldMkLst>
        <pc:spChg chg="mod">
          <ac:chgData name="Pierce, Jennifer" userId="90dd9d54-e449-4755-9750-a767e0ec92b1" providerId="ADAL" clId="{A1213DA6-A049-45A7-A6ED-90CECE945C2D}" dt="2023-10-30T22:11:12.472" v="73" actId="14100"/>
          <ac:spMkLst>
            <pc:docMk/>
            <pc:sldMk cId="2744640717" sldId="276"/>
            <ac:spMk id="2" creationId="{A3E63A8B-8F3B-B21C-6A49-5447ABCF08A3}"/>
          </ac:spMkLst>
        </pc:spChg>
        <pc:graphicFrameChg chg="add mod">
          <ac:chgData name="Pierce, Jennifer" userId="90dd9d54-e449-4755-9750-a767e0ec92b1" providerId="ADAL" clId="{A1213DA6-A049-45A7-A6ED-90CECE945C2D}" dt="2023-12-14T23:05:27.311" v="462"/>
          <ac:graphicFrameMkLst>
            <pc:docMk/>
            <pc:sldMk cId="2744640717" sldId="276"/>
            <ac:graphicFrameMk id="4" creationId="{59E497F5-C121-B5C4-56B7-BE4205C92784}"/>
          </ac:graphicFrameMkLst>
        </pc:graphicFrameChg>
      </pc:sldChg>
      <pc:sldChg chg="modSp mod">
        <pc:chgData name="Pierce, Jennifer" userId="90dd9d54-e449-4755-9750-a767e0ec92b1" providerId="ADAL" clId="{A1213DA6-A049-45A7-A6ED-90CECE945C2D}" dt="2023-12-14T23:07:57.894" v="532" actId="20577"/>
        <pc:sldMkLst>
          <pc:docMk/>
          <pc:sldMk cId="917304721" sldId="279"/>
        </pc:sldMkLst>
        <pc:spChg chg="mod">
          <ac:chgData name="Pierce, Jennifer" userId="90dd9d54-e449-4755-9750-a767e0ec92b1" providerId="ADAL" clId="{A1213DA6-A049-45A7-A6ED-90CECE945C2D}" dt="2023-12-14T23:07:57.894" v="532" actId="20577"/>
          <ac:spMkLst>
            <pc:docMk/>
            <pc:sldMk cId="917304721" sldId="279"/>
            <ac:spMk id="2" creationId="{AD28783D-AEF4-B71A-4B36-93FCD9EFC20A}"/>
          </ac:spMkLst>
        </pc:spChg>
      </pc:sldChg>
      <pc:sldChg chg="modSp mod">
        <pc:chgData name="Pierce, Jennifer" userId="90dd9d54-e449-4755-9750-a767e0ec92b1" providerId="ADAL" clId="{A1213DA6-A049-45A7-A6ED-90CECE945C2D}" dt="2023-12-14T23:02:30.241" v="459" actId="20577"/>
        <pc:sldMkLst>
          <pc:docMk/>
          <pc:sldMk cId="3615897342" sldId="284"/>
        </pc:sldMkLst>
        <pc:spChg chg="mod">
          <ac:chgData name="Pierce, Jennifer" userId="90dd9d54-e449-4755-9750-a767e0ec92b1" providerId="ADAL" clId="{A1213DA6-A049-45A7-A6ED-90CECE945C2D}" dt="2023-12-14T23:02:30.241" v="459" actId="20577"/>
          <ac:spMkLst>
            <pc:docMk/>
            <pc:sldMk cId="3615897342" sldId="284"/>
            <ac:spMk id="2" creationId="{7D13BA64-5461-A48E-1450-B75FF245017D}"/>
          </ac:spMkLst>
        </pc:spChg>
      </pc:sldChg>
      <pc:sldChg chg="del">
        <pc:chgData name="Pierce, Jennifer" userId="90dd9d54-e449-4755-9750-a767e0ec92b1" providerId="ADAL" clId="{A1213DA6-A049-45A7-A6ED-90CECE945C2D}" dt="2023-11-01T23:48:26.104" v="79" actId="2696"/>
        <pc:sldMkLst>
          <pc:docMk/>
          <pc:sldMk cId="2225659167" sldId="287"/>
        </pc:sldMkLst>
      </pc:sldChg>
      <pc:sldChg chg="addSp delSp modSp mod">
        <pc:chgData name="Pierce, Jennifer" userId="90dd9d54-e449-4755-9750-a767e0ec92b1" providerId="ADAL" clId="{A1213DA6-A049-45A7-A6ED-90CECE945C2D}" dt="2023-12-14T22:46:25.764" v="269" actId="6549"/>
        <pc:sldMkLst>
          <pc:docMk/>
          <pc:sldMk cId="2352949597" sldId="294"/>
        </pc:sldMkLst>
        <pc:spChg chg="mod">
          <ac:chgData name="Pierce, Jennifer" userId="90dd9d54-e449-4755-9750-a767e0ec92b1" providerId="ADAL" clId="{A1213DA6-A049-45A7-A6ED-90CECE945C2D}" dt="2023-12-14T22:46:25.764" v="269" actId="6549"/>
          <ac:spMkLst>
            <pc:docMk/>
            <pc:sldMk cId="2352949597" sldId="294"/>
            <ac:spMk id="2" creationId="{DBCAA53C-1E90-7450-6892-E1935D1E6DAE}"/>
          </ac:spMkLst>
        </pc:spChg>
        <pc:picChg chg="add del">
          <ac:chgData name="Pierce, Jennifer" userId="90dd9d54-e449-4755-9750-a767e0ec92b1" providerId="ADAL" clId="{A1213DA6-A049-45A7-A6ED-90CECE945C2D}" dt="2023-10-30T22:02:37.197" v="2"/>
          <ac:picMkLst>
            <pc:docMk/>
            <pc:sldMk cId="2352949597" sldId="294"/>
            <ac:picMk id="1026" creationId="{B4B75433-C808-50B4-90A6-7BD68ABB16B9}"/>
          </ac:picMkLst>
        </pc:picChg>
      </pc:sldChg>
      <pc:sldChg chg="del">
        <pc:chgData name="Pierce, Jennifer" userId="90dd9d54-e449-4755-9750-a767e0ec92b1" providerId="ADAL" clId="{A1213DA6-A049-45A7-A6ED-90CECE945C2D}" dt="2023-11-01T23:48:46.307" v="80" actId="2696"/>
        <pc:sldMkLst>
          <pc:docMk/>
          <pc:sldMk cId="1561073707" sldId="296"/>
        </pc:sldMkLst>
      </pc:sldChg>
      <pc:sldChg chg="modSp mod">
        <pc:chgData name="Pierce, Jennifer" userId="90dd9d54-e449-4755-9750-a767e0ec92b1" providerId="ADAL" clId="{A1213DA6-A049-45A7-A6ED-90CECE945C2D}" dt="2023-10-30T22:05:59.316" v="66" actId="20577"/>
        <pc:sldMkLst>
          <pc:docMk/>
          <pc:sldMk cId="4028465402" sldId="301"/>
        </pc:sldMkLst>
        <pc:spChg chg="mod">
          <ac:chgData name="Pierce, Jennifer" userId="90dd9d54-e449-4755-9750-a767e0ec92b1" providerId="ADAL" clId="{A1213DA6-A049-45A7-A6ED-90CECE945C2D}" dt="2023-10-30T22:05:59.316" v="66" actId="20577"/>
          <ac:spMkLst>
            <pc:docMk/>
            <pc:sldMk cId="4028465402" sldId="301"/>
            <ac:spMk id="2" creationId="{E227A5D7-3235-5C31-BE32-633DB58683FB}"/>
          </ac:spMkLst>
        </pc:spChg>
      </pc:sldChg>
      <pc:sldChg chg="modSp mod">
        <pc:chgData name="Pierce, Jennifer" userId="90dd9d54-e449-4755-9750-a767e0ec92b1" providerId="ADAL" clId="{A1213DA6-A049-45A7-A6ED-90CECE945C2D}" dt="2023-12-14T23:10:32.732" v="533" actId="20577"/>
        <pc:sldMkLst>
          <pc:docMk/>
          <pc:sldMk cId="4231680668" sldId="303"/>
        </pc:sldMkLst>
        <pc:spChg chg="mod">
          <ac:chgData name="Pierce, Jennifer" userId="90dd9d54-e449-4755-9750-a767e0ec92b1" providerId="ADAL" clId="{A1213DA6-A049-45A7-A6ED-90CECE945C2D}" dt="2023-12-14T23:10:32.732" v="533" actId="20577"/>
          <ac:spMkLst>
            <pc:docMk/>
            <pc:sldMk cId="4231680668" sldId="303"/>
            <ac:spMk id="2" creationId="{3F22D3B1-ECA0-2EF8-752F-25FA2762FA87}"/>
          </ac:spMkLst>
        </pc:spChg>
      </pc:sldChg>
    </pc:docChg>
  </pc:docChgLst>
  <pc:docChgLst>
    <pc:chgData name="Gibson, Sara" userId="S::sara.gibson@azblue.com::1c8e2486-0c7b-42ee-991e-cdc76b53f9d8" providerId="AD" clId="Web-{2DAEEAA9-10B0-0FBC-01C5-08EF90510537}"/>
    <pc:docChg chg="modSld">
      <pc:chgData name="Gibson, Sara" userId="S::sara.gibson@azblue.com::1c8e2486-0c7b-42ee-991e-cdc76b53f9d8" providerId="AD" clId="Web-{2DAEEAA9-10B0-0FBC-01C5-08EF90510537}" dt="2023-11-01T00:57:20.959" v="3" actId="20577"/>
      <pc:docMkLst>
        <pc:docMk/>
      </pc:docMkLst>
      <pc:sldChg chg="modSp">
        <pc:chgData name="Gibson, Sara" userId="S::sara.gibson@azblue.com::1c8e2486-0c7b-42ee-991e-cdc76b53f9d8" providerId="AD" clId="Web-{2DAEEAA9-10B0-0FBC-01C5-08EF90510537}" dt="2023-11-01T00:57:20.959" v="3" actId="20577"/>
        <pc:sldMkLst>
          <pc:docMk/>
          <pc:sldMk cId="2484842085" sldId="273"/>
        </pc:sldMkLst>
        <pc:spChg chg="mod">
          <ac:chgData name="Gibson, Sara" userId="S::sara.gibson@azblue.com::1c8e2486-0c7b-42ee-991e-cdc76b53f9d8" providerId="AD" clId="Web-{2DAEEAA9-10B0-0FBC-01C5-08EF90510537}" dt="2023-11-01T00:57:20.959" v="3" actId="20577"/>
          <ac:spMkLst>
            <pc:docMk/>
            <pc:sldMk cId="2484842085" sldId="273"/>
            <ac:spMk id="3" creationId="{BABBDA93-3ABD-300F-18CD-DE154D4ADECC}"/>
          </ac:spMkLst>
        </pc:spChg>
      </pc:sldChg>
    </pc:docChg>
  </pc:docChgLst>
  <pc:docChgLst>
    <pc:chgData name="Gibson, Sara" userId="S::sara.gibson@azblue.com::1c8e2486-0c7b-42ee-991e-cdc76b53f9d8" providerId="AD" clId="Web-{AB3556AF-E521-0466-F00C-F06D26D52252}"/>
    <pc:docChg chg="delSld modSld sldOrd">
      <pc:chgData name="Gibson, Sara" userId="S::sara.gibson@azblue.com::1c8e2486-0c7b-42ee-991e-cdc76b53f9d8" providerId="AD" clId="Web-{AB3556AF-E521-0466-F00C-F06D26D52252}" dt="2023-10-31T00:23:14.115" v="326" actId="20577"/>
      <pc:docMkLst>
        <pc:docMk/>
      </pc:docMkLst>
      <pc:sldChg chg="modSp del ord">
        <pc:chgData name="Gibson, Sara" userId="S::sara.gibson@azblue.com::1c8e2486-0c7b-42ee-991e-cdc76b53f9d8" providerId="AD" clId="Web-{AB3556AF-E521-0466-F00C-F06D26D52252}" dt="2023-10-31T00:18:32.330" v="318"/>
        <pc:sldMkLst>
          <pc:docMk/>
          <pc:sldMk cId="1212583592" sldId="267"/>
        </pc:sldMkLst>
        <pc:spChg chg="mod">
          <ac:chgData name="Gibson, Sara" userId="S::sara.gibson@azblue.com::1c8e2486-0c7b-42ee-991e-cdc76b53f9d8" providerId="AD" clId="Web-{AB3556AF-E521-0466-F00C-F06D26D52252}" dt="2023-10-30T23:47:56.623" v="82" actId="20577"/>
          <ac:spMkLst>
            <pc:docMk/>
            <pc:sldMk cId="1212583592" sldId="267"/>
            <ac:spMk id="2" creationId="{7D913330-2598-B43D-64B5-5BA6FE068557}"/>
          </ac:spMkLst>
        </pc:spChg>
      </pc:sldChg>
      <pc:sldChg chg="modSp">
        <pc:chgData name="Gibson, Sara" userId="S::sara.gibson@azblue.com::1c8e2486-0c7b-42ee-991e-cdc76b53f9d8" providerId="AD" clId="Web-{AB3556AF-E521-0466-F00C-F06D26D52252}" dt="2023-10-30T23:52:03.644" v="130" actId="20577"/>
        <pc:sldMkLst>
          <pc:docMk/>
          <pc:sldMk cId="1161057646" sldId="268"/>
        </pc:sldMkLst>
        <pc:spChg chg="mod">
          <ac:chgData name="Gibson, Sara" userId="S::sara.gibson@azblue.com::1c8e2486-0c7b-42ee-991e-cdc76b53f9d8" providerId="AD" clId="Web-{AB3556AF-E521-0466-F00C-F06D26D52252}" dt="2023-10-30T23:52:03.644" v="130" actId="20577"/>
          <ac:spMkLst>
            <pc:docMk/>
            <pc:sldMk cId="1161057646" sldId="268"/>
            <ac:spMk id="2" creationId="{0B9A4138-8E88-0280-5430-2C29FC13C3DD}"/>
          </ac:spMkLst>
        </pc:spChg>
      </pc:sldChg>
      <pc:sldChg chg="modSp ord">
        <pc:chgData name="Gibson, Sara" userId="S::sara.gibson@azblue.com::1c8e2486-0c7b-42ee-991e-cdc76b53f9d8" providerId="AD" clId="Web-{AB3556AF-E521-0466-F00C-F06D26D52252}" dt="2023-10-31T00:22:09.892" v="322"/>
        <pc:sldMkLst>
          <pc:docMk/>
          <pc:sldMk cId="1892936622" sldId="270"/>
        </pc:sldMkLst>
        <pc:spChg chg="mod">
          <ac:chgData name="Gibson, Sara" userId="S::sara.gibson@azblue.com::1c8e2486-0c7b-42ee-991e-cdc76b53f9d8" providerId="AD" clId="Web-{AB3556AF-E521-0466-F00C-F06D26D52252}" dt="2023-10-30T23:50:42.935" v="109" actId="20577"/>
          <ac:spMkLst>
            <pc:docMk/>
            <pc:sldMk cId="1892936622" sldId="270"/>
            <ac:spMk id="2" creationId="{7D913330-2598-B43D-64B5-5BA6FE068557}"/>
          </ac:spMkLst>
        </pc:spChg>
        <pc:spChg chg="mod">
          <ac:chgData name="Gibson, Sara" userId="S::sara.gibson@azblue.com::1c8e2486-0c7b-42ee-991e-cdc76b53f9d8" providerId="AD" clId="Web-{AB3556AF-E521-0466-F00C-F06D26D52252}" dt="2023-10-30T23:48:38.939" v="87" actId="20577"/>
          <ac:spMkLst>
            <pc:docMk/>
            <pc:sldMk cId="1892936622" sldId="270"/>
            <ac:spMk id="3" creationId="{59AEC4D0-F5AC-3941-04A0-AEE9F902374B}"/>
          </ac:spMkLst>
        </pc:spChg>
      </pc:sldChg>
      <pc:sldChg chg="modSp">
        <pc:chgData name="Gibson, Sara" userId="S::sara.gibson@azblue.com::1c8e2486-0c7b-42ee-991e-cdc76b53f9d8" providerId="AD" clId="Web-{AB3556AF-E521-0466-F00C-F06D26D52252}" dt="2023-10-30T23:54:45.855" v="181" actId="20577"/>
        <pc:sldMkLst>
          <pc:docMk/>
          <pc:sldMk cId="1103745068" sldId="271"/>
        </pc:sldMkLst>
        <pc:spChg chg="mod">
          <ac:chgData name="Gibson, Sara" userId="S::sara.gibson@azblue.com::1c8e2486-0c7b-42ee-991e-cdc76b53f9d8" providerId="AD" clId="Web-{AB3556AF-E521-0466-F00C-F06D26D52252}" dt="2023-10-30T23:54:45.855" v="181" actId="20577"/>
          <ac:spMkLst>
            <pc:docMk/>
            <pc:sldMk cId="1103745068" sldId="271"/>
            <ac:spMk id="2" creationId="{44B1B49C-DCD9-F9B4-CE7D-2385FD73673F}"/>
          </ac:spMkLst>
        </pc:spChg>
      </pc:sldChg>
      <pc:sldChg chg="modSp">
        <pc:chgData name="Gibson, Sara" userId="S::sara.gibson@azblue.com::1c8e2486-0c7b-42ee-991e-cdc76b53f9d8" providerId="AD" clId="Web-{AB3556AF-E521-0466-F00C-F06D26D52252}" dt="2023-10-30T23:56:47.285" v="192" actId="20577"/>
        <pc:sldMkLst>
          <pc:docMk/>
          <pc:sldMk cId="987632284" sldId="274"/>
        </pc:sldMkLst>
        <pc:spChg chg="mod">
          <ac:chgData name="Gibson, Sara" userId="S::sara.gibson@azblue.com::1c8e2486-0c7b-42ee-991e-cdc76b53f9d8" providerId="AD" clId="Web-{AB3556AF-E521-0466-F00C-F06D26D52252}" dt="2023-10-30T23:56:47.285" v="192" actId="20577"/>
          <ac:spMkLst>
            <pc:docMk/>
            <pc:sldMk cId="987632284" sldId="274"/>
            <ac:spMk id="2" creationId="{0B8C3431-CFBC-DEC5-E636-345C1B3CED36}"/>
          </ac:spMkLst>
        </pc:spChg>
      </pc:sldChg>
      <pc:sldChg chg="ord">
        <pc:chgData name="Gibson, Sara" userId="S::sara.gibson@azblue.com::1c8e2486-0c7b-42ee-991e-cdc76b53f9d8" providerId="AD" clId="Web-{AB3556AF-E521-0466-F00C-F06D26D52252}" dt="2023-10-30T23:57:25.007" v="193"/>
        <pc:sldMkLst>
          <pc:docMk/>
          <pc:sldMk cId="2830984284" sldId="275"/>
        </pc:sldMkLst>
      </pc:sldChg>
      <pc:sldChg chg="ord">
        <pc:chgData name="Gibson, Sara" userId="S::sara.gibson@azblue.com::1c8e2486-0c7b-42ee-991e-cdc76b53f9d8" providerId="AD" clId="Web-{AB3556AF-E521-0466-F00C-F06D26D52252}" dt="2023-10-30T23:57:48.336" v="194"/>
        <pc:sldMkLst>
          <pc:docMk/>
          <pc:sldMk cId="2744640717" sldId="276"/>
        </pc:sldMkLst>
      </pc:sldChg>
      <pc:sldChg chg="modSp">
        <pc:chgData name="Gibson, Sara" userId="S::sara.gibson@azblue.com::1c8e2486-0c7b-42ee-991e-cdc76b53f9d8" providerId="AD" clId="Web-{AB3556AF-E521-0466-F00C-F06D26D52252}" dt="2023-10-30T23:59:12.530" v="196" actId="20577"/>
        <pc:sldMkLst>
          <pc:docMk/>
          <pc:sldMk cId="917304721" sldId="279"/>
        </pc:sldMkLst>
        <pc:spChg chg="mod">
          <ac:chgData name="Gibson, Sara" userId="S::sara.gibson@azblue.com::1c8e2486-0c7b-42ee-991e-cdc76b53f9d8" providerId="AD" clId="Web-{AB3556AF-E521-0466-F00C-F06D26D52252}" dt="2023-10-30T23:59:12.530" v="196" actId="20577"/>
          <ac:spMkLst>
            <pc:docMk/>
            <pc:sldMk cId="917304721" sldId="279"/>
            <ac:spMk id="3" creationId="{BCF69F44-1021-7B8E-8317-6D1FEE9CA026}"/>
          </ac:spMkLst>
        </pc:spChg>
      </pc:sldChg>
      <pc:sldChg chg="modSp">
        <pc:chgData name="Gibson, Sara" userId="S::sara.gibson@azblue.com::1c8e2486-0c7b-42ee-991e-cdc76b53f9d8" providerId="AD" clId="Web-{AB3556AF-E521-0466-F00C-F06D26D52252}" dt="2023-10-31T00:00:47.037" v="203" actId="20577"/>
        <pc:sldMkLst>
          <pc:docMk/>
          <pc:sldMk cId="1974817485" sldId="282"/>
        </pc:sldMkLst>
        <pc:spChg chg="mod">
          <ac:chgData name="Gibson, Sara" userId="S::sara.gibson@azblue.com::1c8e2486-0c7b-42ee-991e-cdc76b53f9d8" providerId="AD" clId="Web-{AB3556AF-E521-0466-F00C-F06D26D52252}" dt="2023-10-31T00:00:47.037" v="203" actId="20577"/>
          <ac:spMkLst>
            <pc:docMk/>
            <pc:sldMk cId="1974817485" sldId="282"/>
            <ac:spMk id="2" creationId="{17A94D4D-4106-0C94-A0F3-8300F90CBEF8}"/>
          </ac:spMkLst>
        </pc:spChg>
      </pc:sldChg>
      <pc:sldChg chg="modSp">
        <pc:chgData name="Gibson, Sara" userId="S::sara.gibson@azblue.com::1c8e2486-0c7b-42ee-991e-cdc76b53f9d8" providerId="AD" clId="Web-{AB3556AF-E521-0466-F00C-F06D26D52252}" dt="2023-10-31T00:05:27.744" v="239" actId="20577"/>
        <pc:sldMkLst>
          <pc:docMk/>
          <pc:sldMk cId="3563042852" sldId="283"/>
        </pc:sldMkLst>
        <pc:spChg chg="mod">
          <ac:chgData name="Gibson, Sara" userId="S::sara.gibson@azblue.com::1c8e2486-0c7b-42ee-991e-cdc76b53f9d8" providerId="AD" clId="Web-{AB3556AF-E521-0466-F00C-F06D26D52252}" dt="2023-10-31T00:05:27.744" v="239" actId="20577"/>
          <ac:spMkLst>
            <pc:docMk/>
            <pc:sldMk cId="3563042852" sldId="283"/>
            <ac:spMk id="2" creationId="{3C09AA21-64CA-0E50-557E-B989B8E0DDE0}"/>
          </ac:spMkLst>
        </pc:spChg>
      </pc:sldChg>
      <pc:sldChg chg="modSp">
        <pc:chgData name="Gibson, Sara" userId="S::sara.gibson@azblue.com::1c8e2486-0c7b-42ee-991e-cdc76b53f9d8" providerId="AD" clId="Web-{AB3556AF-E521-0466-F00C-F06D26D52252}" dt="2023-10-31T00:02:45.107" v="206" actId="20577"/>
        <pc:sldMkLst>
          <pc:docMk/>
          <pc:sldMk cId="3615897342" sldId="284"/>
        </pc:sldMkLst>
        <pc:spChg chg="mod">
          <ac:chgData name="Gibson, Sara" userId="S::sara.gibson@azblue.com::1c8e2486-0c7b-42ee-991e-cdc76b53f9d8" providerId="AD" clId="Web-{AB3556AF-E521-0466-F00C-F06D26D52252}" dt="2023-10-31T00:02:45.107" v="206" actId="20577"/>
          <ac:spMkLst>
            <pc:docMk/>
            <pc:sldMk cId="3615897342" sldId="284"/>
            <ac:spMk id="2" creationId="{7D13BA64-5461-A48E-1450-B75FF245017D}"/>
          </ac:spMkLst>
        </pc:spChg>
      </pc:sldChg>
      <pc:sldChg chg="modSp">
        <pc:chgData name="Gibson, Sara" userId="S::sara.gibson@azblue.com::1c8e2486-0c7b-42ee-991e-cdc76b53f9d8" providerId="AD" clId="Web-{AB3556AF-E521-0466-F00C-F06D26D52252}" dt="2023-10-31T00:15:43.146" v="312" actId="20577"/>
        <pc:sldMkLst>
          <pc:docMk/>
          <pc:sldMk cId="1122478110" sldId="288"/>
        </pc:sldMkLst>
        <pc:spChg chg="mod">
          <ac:chgData name="Gibson, Sara" userId="S::sara.gibson@azblue.com::1c8e2486-0c7b-42ee-991e-cdc76b53f9d8" providerId="AD" clId="Web-{AB3556AF-E521-0466-F00C-F06D26D52252}" dt="2023-10-31T00:15:43.146" v="312" actId="20577"/>
          <ac:spMkLst>
            <pc:docMk/>
            <pc:sldMk cId="1122478110" sldId="288"/>
            <ac:spMk id="2" creationId="{B9F0B1F0-FAA7-8C68-8C5A-744915F96A54}"/>
          </ac:spMkLst>
        </pc:spChg>
      </pc:sldChg>
      <pc:sldChg chg="modSp del ord">
        <pc:chgData name="Gibson, Sara" userId="S::sara.gibson@azblue.com::1c8e2486-0c7b-42ee-991e-cdc76b53f9d8" providerId="AD" clId="Web-{AB3556AF-E521-0466-F00C-F06D26D52252}" dt="2023-10-31T00:19:39.350" v="319"/>
        <pc:sldMkLst>
          <pc:docMk/>
          <pc:sldMk cId="1985054341" sldId="289"/>
        </pc:sldMkLst>
        <pc:spChg chg="mod">
          <ac:chgData name="Gibson, Sara" userId="S::sara.gibson@azblue.com::1c8e2486-0c7b-42ee-991e-cdc76b53f9d8" providerId="AD" clId="Web-{AB3556AF-E521-0466-F00C-F06D26D52252}" dt="2023-10-31T00:10:22.655" v="291" actId="20577"/>
          <ac:spMkLst>
            <pc:docMk/>
            <pc:sldMk cId="1985054341" sldId="289"/>
            <ac:spMk id="2" creationId="{21A821B0-2BE6-F3E1-83CF-283ADD574E52}"/>
          </ac:spMkLst>
        </pc:spChg>
      </pc:sldChg>
      <pc:sldChg chg="modSp ord">
        <pc:chgData name="Gibson, Sara" userId="S::sara.gibson@azblue.com::1c8e2486-0c7b-42ee-991e-cdc76b53f9d8" providerId="AD" clId="Web-{AB3556AF-E521-0466-F00C-F06D26D52252}" dt="2023-10-31T00:21:55.282" v="321"/>
        <pc:sldMkLst>
          <pc:docMk/>
          <pc:sldMk cId="1593237581" sldId="290"/>
        </pc:sldMkLst>
        <pc:spChg chg="mod">
          <ac:chgData name="Gibson, Sara" userId="S::sara.gibson@azblue.com::1c8e2486-0c7b-42ee-991e-cdc76b53f9d8" providerId="AD" clId="Web-{AB3556AF-E521-0466-F00C-F06D26D52252}" dt="2023-10-31T00:17:41.373" v="317" actId="20577"/>
          <ac:spMkLst>
            <pc:docMk/>
            <pc:sldMk cId="1593237581" sldId="290"/>
            <ac:spMk id="2" creationId="{CCD123BE-5FDA-DB09-86F5-FE5BAF354E33}"/>
          </ac:spMkLst>
        </pc:spChg>
      </pc:sldChg>
      <pc:sldChg chg="modSp">
        <pc:chgData name="Gibson, Sara" userId="S::sara.gibson@azblue.com::1c8e2486-0c7b-42ee-991e-cdc76b53f9d8" providerId="AD" clId="Web-{AB3556AF-E521-0466-F00C-F06D26D52252}" dt="2023-10-31T00:23:14.115" v="326" actId="20577"/>
        <pc:sldMkLst>
          <pc:docMk/>
          <pc:sldMk cId="2606778536" sldId="291"/>
        </pc:sldMkLst>
        <pc:spChg chg="mod">
          <ac:chgData name="Gibson, Sara" userId="S::sara.gibson@azblue.com::1c8e2486-0c7b-42ee-991e-cdc76b53f9d8" providerId="AD" clId="Web-{AB3556AF-E521-0466-F00C-F06D26D52252}" dt="2023-10-31T00:23:14.115" v="326" actId="20577"/>
          <ac:spMkLst>
            <pc:docMk/>
            <pc:sldMk cId="2606778536" sldId="291"/>
            <ac:spMk id="2" creationId="{41C3DFA2-A774-E916-43D3-5E26DBE60C68}"/>
          </ac:spMkLst>
        </pc:spChg>
      </pc:sldChg>
      <pc:sldChg chg="del">
        <pc:chgData name="Gibson, Sara" userId="S::sara.gibson@azblue.com::1c8e2486-0c7b-42ee-991e-cdc76b53f9d8" providerId="AD" clId="Web-{AB3556AF-E521-0466-F00C-F06D26D52252}" dt="2023-10-31T00:21:06.388" v="320"/>
        <pc:sldMkLst>
          <pc:docMk/>
          <pc:sldMk cId="4263743239" sldId="295"/>
        </pc:sldMkLst>
      </pc:sldChg>
      <pc:sldChg chg="modSp">
        <pc:chgData name="Gibson, Sara" userId="S::sara.gibson@azblue.com::1c8e2486-0c7b-42ee-991e-cdc76b53f9d8" providerId="AD" clId="Web-{AB3556AF-E521-0466-F00C-F06D26D52252}" dt="2023-10-31T00:07:50.019" v="243" actId="20577"/>
        <pc:sldMkLst>
          <pc:docMk/>
          <pc:sldMk cId="3230412481" sldId="305"/>
        </pc:sldMkLst>
        <pc:spChg chg="mod">
          <ac:chgData name="Gibson, Sara" userId="S::sara.gibson@azblue.com::1c8e2486-0c7b-42ee-991e-cdc76b53f9d8" providerId="AD" clId="Web-{AB3556AF-E521-0466-F00C-F06D26D52252}" dt="2023-10-31T00:07:50.019" v="243" actId="20577"/>
          <ac:spMkLst>
            <pc:docMk/>
            <pc:sldMk cId="3230412481" sldId="305"/>
            <ac:spMk id="2" creationId="{1A5E7115-A4EA-61F3-A582-90570830E6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9D3034-0002-889F-A92C-F56F8AA82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5762428-12AF-187D-BD1E-CDCADC0733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438849-BE3E-440C-A588-2FB4A81EBBC6}" type="datetimeFigureOut">
              <a:rPr lang="en-US" smtClean="0"/>
              <a:t>12/14/2023</a:t>
            </a:fld>
            <a:endParaRPr lang="en-US"/>
          </a:p>
        </p:txBody>
      </p:sp>
      <p:sp>
        <p:nvSpPr>
          <p:cNvPr id="4" name="Footer Placeholder 3">
            <a:extLst>
              <a:ext uri="{FF2B5EF4-FFF2-40B4-BE49-F238E27FC236}">
                <a16:creationId xmlns:a16="http://schemas.microsoft.com/office/drawing/2014/main" id="{C1FF9776-3532-75F5-7DE2-01F5D670E5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262FE-2F72-3EC5-54F4-B7F18EF874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19E630-BB6B-4A9B-9F39-FF8218323177}" type="slidenum">
              <a:rPr lang="en-US" smtClean="0"/>
              <a:t>‹#›</a:t>
            </a:fld>
            <a:endParaRPr lang="en-US"/>
          </a:p>
        </p:txBody>
      </p:sp>
    </p:spTree>
    <p:extLst>
      <p:ext uri="{BB962C8B-B14F-4D97-AF65-F5344CB8AC3E}">
        <p14:creationId xmlns:p14="http://schemas.microsoft.com/office/powerpoint/2010/main" val="4264370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3BDA5-6847-4C86-AEFE-3E3104C6634B}"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43CE4-0F1C-42D1-AEEE-500E5701CB8E}" type="slidenum">
              <a:rPr lang="en-US" smtClean="0"/>
              <a:t>‹#›</a:t>
            </a:fld>
            <a:endParaRPr lang="en-US"/>
          </a:p>
        </p:txBody>
      </p:sp>
    </p:spTree>
    <p:extLst>
      <p:ext uri="{BB962C8B-B14F-4D97-AF65-F5344CB8AC3E}">
        <p14:creationId xmlns:p14="http://schemas.microsoft.com/office/powerpoint/2010/main" val="1870435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92394C-6DB8-407B-A750-54750185D1A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577694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394C-6DB8-407B-A750-54750185D1A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72772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394C-6DB8-407B-A750-54750185D1A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21450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9" name="Title 12">
            <a:extLst>
              <a:ext uri="{FF2B5EF4-FFF2-40B4-BE49-F238E27FC236}">
                <a16:creationId xmlns:a16="http://schemas.microsoft.com/office/drawing/2014/main" id="{EB0BC3E4-8472-F4C7-5569-EDD0FF461FD0}"/>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rgbClr val="FFB549"/>
                </a:solidFill>
                <a:latin typeface="Arial" panose="020B0604020202020204" pitchFamily="34" charset="0"/>
                <a:cs typeface="Arial" panose="020B0604020202020204" pitchFamily="34" charset="0"/>
              </a:defRPr>
            </a:lvl1pPr>
          </a:lstStyle>
          <a:p>
            <a:r>
              <a:rPr lang="en-US">
                <a:solidFill>
                  <a:srgbClr val="0099D9"/>
                </a:solidFill>
              </a:rPr>
              <a:t>Telehealth Update</a:t>
            </a:r>
          </a:p>
        </p:txBody>
      </p:sp>
      <p:sp>
        <p:nvSpPr>
          <p:cNvPr id="11" name="Title 12">
            <a:extLst>
              <a:ext uri="{FF2B5EF4-FFF2-40B4-BE49-F238E27FC236}">
                <a16:creationId xmlns:a16="http://schemas.microsoft.com/office/drawing/2014/main" id="{45F83A9F-DB8D-089A-525D-5B5C9C76DDAF}"/>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2000" b="0">
              <a:solidFill>
                <a:schemeClr val="bg1"/>
              </a:solidFill>
            </a:endParaRPr>
          </a:p>
        </p:txBody>
      </p:sp>
    </p:spTree>
    <p:extLst>
      <p:ext uri="{BB962C8B-B14F-4D97-AF65-F5344CB8AC3E}">
        <p14:creationId xmlns:p14="http://schemas.microsoft.com/office/powerpoint/2010/main" val="112397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3883109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3600" b="1">
              <a:solidFill>
                <a:srgbClr val="0C3B5F"/>
              </a:solidFill>
            </a:endParaRPr>
          </a:p>
        </p:txBody>
      </p:sp>
    </p:spTree>
    <p:extLst>
      <p:ext uri="{BB962C8B-B14F-4D97-AF65-F5344CB8AC3E}">
        <p14:creationId xmlns:p14="http://schemas.microsoft.com/office/powerpoint/2010/main" val="282380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3600" b="1">
                <a:solidFill>
                  <a:srgbClr val="0C3B5F"/>
                </a:solidFill>
              </a:rPr>
              <a:t>In-Home Standard and Guidelines</a:t>
            </a:r>
          </a:p>
        </p:txBody>
      </p:sp>
    </p:spTree>
    <p:extLst>
      <p:ext uri="{BB962C8B-B14F-4D97-AF65-F5344CB8AC3E}">
        <p14:creationId xmlns:p14="http://schemas.microsoft.com/office/powerpoint/2010/main" val="813022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1315383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1808130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3999758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4069967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92394C-6DB8-407B-A750-54750185D1A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2642147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314293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262758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2909070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10" name="Subtitle 2">
            <a:extLst>
              <a:ext uri="{FF2B5EF4-FFF2-40B4-BE49-F238E27FC236}">
                <a16:creationId xmlns:a16="http://schemas.microsoft.com/office/drawing/2014/main" id="{D618488E-B8BF-C35C-254D-244A018D151B}"/>
              </a:ext>
            </a:extLst>
          </p:cNvPr>
          <p:cNvSpPr>
            <a:spLocks noGrp="1"/>
          </p:cNvSpPr>
          <p:nvPr>
            <p:ph type="subTitle" idx="1" hasCustomPrompt="1"/>
          </p:nvPr>
        </p:nvSpPr>
        <p:spPr>
          <a:xfrm>
            <a:off x="821636" y="3065804"/>
            <a:ext cx="3796664" cy="1431234"/>
          </a:xfrm>
        </p:spPr>
        <p:txBody>
          <a:bodyPr>
            <a:normAutofit/>
          </a:bodyPr>
          <a:lstStyle>
            <a:lvl1pPr marL="0" indent="0" algn="l">
              <a:buNone/>
              <a:defRPr sz="2000" b="0" i="0" baseline="0">
                <a:solidFill>
                  <a:schemeClr val="bg1"/>
                </a:solidFill>
                <a:latin typeface="Arial"/>
                <a:cs typeface="Arial"/>
              </a:defRPr>
            </a:lvl1pPr>
            <a:lvl2pPr marL="548614" indent="0" algn="ctr">
              <a:buNone/>
              <a:defRPr>
                <a:solidFill>
                  <a:schemeClr val="tx1">
                    <a:tint val="75000"/>
                  </a:schemeClr>
                </a:solidFill>
              </a:defRPr>
            </a:lvl2pPr>
            <a:lvl3pPr marL="1097225" indent="0" algn="ctr">
              <a:buNone/>
              <a:defRPr>
                <a:solidFill>
                  <a:schemeClr val="tx1">
                    <a:tint val="75000"/>
                  </a:schemeClr>
                </a:solidFill>
              </a:defRPr>
            </a:lvl3pPr>
            <a:lvl4pPr marL="1645838" indent="0" algn="ctr">
              <a:buNone/>
              <a:defRPr>
                <a:solidFill>
                  <a:schemeClr val="tx1">
                    <a:tint val="75000"/>
                  </a:schemeClr>
                </a:solidFill>
              </a:defRPr>
            </a:lvl4pPr>
            <a:lvl5pPr marL="2194451" indent="0" algn="ctr">
              <a:buNone/>
              <a:defRPr>
                <a:solidFill>
                  <a:schemeClr val="tx1">
                    <a:tint val="75000"/>
                  </a:schemeClr>
                </a:solidFill>
              </a:defRPr>
            </a:lvl5pPr>
            <a:lvl6pPr marL="2743063" indent="0" algn="ctr">
              <a:buNone/>
              <a:defRPr>
                <a:solidFill>
                  <a:schemeClr val="tx1">
                    <a:tint val="75000"/>
                  </a:schemeClr>
                </a:solidFill>
              </a:defRPr>
            </a:lvl6pPr>
            <a:lvl7pPr marL="3291674" indent="0" algn="ctr">
              <a:buNone/>
              <a:defRPr>
                <a:solidFill>
                  <a:schemeClr val="tx1">
                    <a:tint val="75000"/>
                  </a:schemeClr>
                </a:solidFill>
              </a:defRPr>
            </a:lvl7pPr>
            <a:lvl8pPr marL="3840288" indent="0" algn="ctr">
              <a:buNone/>
              <a:defRPr>
                <a:solidFill>
                  <a:schemeClr val="tx1">
                    <a:tint val="75000"/>
                  </a:schemeClr>
                </a:solidFill>
              </a:defRPr>
            </a:lvl8pPr>
            <a:lvl9pPr marL="4388900" indent="0" algn="ctr">
              <a:buNone/>
              <a:defRPr>
                <a:solidFill>
                  <a:schemeClr val="tx1">
                    <a:tint val="75000"/>
                  </a:schemeClr>
                </a:solidFill>
              </a:defRPr>
            </a:lvl9pPr>
          </a:lstStyle>
          <a:p>
            <a:r>
              <a:rPr lang="en-US">
                <a:solidFill>
                  <a:srgbClr val="0C3B5F"/>
                </a:solidFill>
              </a:rPr>
              <a:t>Subtitle </a:t>
            </a:r>
            <a:br>
              <a:rPr lang="en-US">
                <a:solidFill>
                  <a:srgbClr val="0C3B5F"/>
                </a:solidFill>
              </a:rPr>
            </a:br>
            <a:r>
              <a:rPr lang="en-US">
                <a:solidFill>
                  <a:srgbClr val="0C3B5F"/>
                </a:solidFill>
              </a:rPr>
              <a:t>(Arial 20pt)</a:t>
            </a:r>
          </a:p>
        </p:txBody>
      </p:sp>
      <p:sp>
        <p:nvSpPr>
          <p:cNvPr id="11" name="Title 12">
            <a:extLst>
              <a:ext uri="{FF2B5EF4-FFF2-40B4-BE49-F238E27FC236}">
                <a16:creationId xmlns:a16="http://schemas.microsoft.com/office/drawing/2014/main" id="{3E3FF3AA-3FDF-02ED-FEF6-6582553C7882}"/>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chemeClr val="bg1"/>
                </a:solidFill>
                <a:latin typeface="Arial" panose="020B0604020202020204" pitchFamily="34" charset="0"/>
                <a:cs typeface="Arial" panose="020B0604020202020204" pitchFamily="34" charset="0"/>
              </a:defRPr>
            </a:lvl1pPr>
          </a:lstStyle>
          <a:p>
            <a:r>
              <a:rPr lang="en-US">
                <a:solidFill>
                  <a:srgbClr val="0099D9"/>
                </a:solidFill>
              </a:rPr>
              <a:t>Title</a:t>
            </a:r>
            <a:br>
              <a:rPr lang="en-US">
                <a:solidFill>
                  <a:srgbClr val="0099D9"/>
                </a:solidFill>
              </a:rPr>
            </a:br>
            <a:r>
              <a:rPr lang="en-US">
                <a:solidFill>
                  <a:srgbClr val="0099D9"/>
                </a:solidFill>
              </a:rPr>
              <a:t>(Arial Bold 36pt)</a:t>
            </a:r>
          </a:p>
        </p:txBody>
      </p:sp>
    </p:spTree>
    <p:extLst>
      <p:ext uri="{BB962C8B-B14F-4D97-AF65-F5344CB8AC3E}">
        <p14:creationId xmlns:p14="http://schemas.microsoft.com/office/powerpoint/2010/main" val="496971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9" name="Title 12">
            <a:extLst>
              <a:ext uri="{FF2B5EF4-FFF2-40B4-BE49-F238E27FC236}">
                <a16:creationId xmlns:a16="http://schemas.microsoft.com/office/drawing/2014/main" id="{EB0BC3E4-8472-F4C7-5569-EDD0FF461FD0}"/>
              </a:ext>
            </a:extLst>
          </p:cNvPr>
          <p:cNvSpPr>
            <a:spLocks noGrp="1"/>
          </p:cNvSpPr>
          <p:nvPr>
            <p:ph type="title" hasCustomPrompt="1"/>
          </p:nvPr>
        </p:nvSpPr>
        <p:spPr>
          <a:xfrm>
            <a:off x="821636" y="1655244"/>
            <a:ext cx="3796664" cy="1410560"/>
          </a:xfrm>
        </p:spPr>
        <p:txBody>
          <a:bodyPr>
            <a:normAutofit/>
          </a:bodyPr>
          <a:lstStyle>
            <a:lvl1pPr algn="l">
              <a:defRPr sz="3600" b="1" i="0" baseline="0">
                <a:solidFill>
                  <a:srgbClr val="FFB549"/>
                </a:solidFill>
                <a:latin typeface="Arial" panose="020B0604020202020204" pitchFamily="34" charset="0"/>
                <a:cs typeface="Arial" panose="020B0604020202020204" pitchFamily="34" charset="0"/>
              </a:defRPr>
            </a:lvl1pPr>
          </a:lstStyle>
          <a:p>
            <a:r>
              <a:rPr lang="en-US">
                <a:solidFill>
                  <a:srgbClr val="0099D9"/>
                </a:solidFill>
              </a:rPr>
              <a:t>Telehealth Update</a:t>
            </a:r>
          </a:p>
        </p:txBody>
      </p:sp>
      <p:sp>
        <p:nvSpPr>
          <p:cNvPr id="11" name="Title 12">
            <a:extLst>
              <a:ext uri="{FF2B5EF4-FFF2-40B4-BE49-F238E27FC236}">
                <a16:creationId xmlns:a16="http://schemas.microsoft.com/office/drawing/2014/main" id="{45F83A9F-DB8D-089A-525D-5B5C9C76DDAF}"/>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endParaRPr lang="en-US" sz="2000" b="0">
              <a:solidFill>
                <a:schemeClr val="bg1"/>
              </a:solidFill>
            </a:endParaRPr>
          </a:p>
        </p:txBody>
      </p:sp>
    </p:spTree>
    <p:extLst>
      <p:ext uri="{BB962C8B-B14F-4D97-AF65-F5344CB8AC3E}">
        <p14:creationId xmlns:p14="http://schemas.microsoft.com/office/powerpoint/2010/main" val="2336313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FF5DF9A-6599-B82B-6CA0-8424315DC965}"/>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7" name="Footer Placeholder 4">
            <a:extLst>
              <a:ext uri="{FF2B5EF4-FFF2-40B4-BE49-F238E27FC236}">
                <a16:creationId xmlns:a16="http://schemas.microsoft.com/office/drawing/2014/main" id="{95828239-99A1-10CE-FCA8-8EBF793A357A}"/>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
        <p:nvSpPr>
          <p:cNvPr id="3" name="Title 12">
            <a:extLst>
              <a:ext uri="{FF2B5EF4-FFF2-40B4-BE49-F238E27FC236}">
                <a16:creationId xmlns:a16="http://schemas.microsoft.com/office/drawing/2014/main" id="{D361BD60-0261-C4C0-DB9D-61EC7F957EBC}"/>
              </a:ext>
            </a:extLst>
          </p:cNvPr>
          <p:cNvSpPr txBox="1">
            <a:spLocks/>
          </p:cNvSpPr>
          <p:nvPr userDrawn="1"/>
        </p:nvSpPr>
        <p:spPr>
          <a:xfrm>
            <a:off x="821636" y="3115909"/>
            <a:ext cx="3796664" cy="141056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2000" b="0">
                <a:solidFill>
                  <a:schemeClr val="bg1"/>
                </a:solidFill>
              </a:rPr>
              <a:t>Subtitle </a:t>
            </a:r>
            <a:br>
              <a:rPr lang="en-US" sz="2000" b="0">
                <a:solidFill>
                  <a:schemeClr val="bg1"/>
                </a:solidFill>
              </a:rPr>
            </a:br>
            <a:r>
              <a:rPr lang="en-US" sz="2000" b="0">
                <a:solidFill>
                  <a:schemeClr val="bg1"/>
                </a:solidFill>
              </a:rPr>
              <a:t>(Arial 20pt)</a:t>
            </a:r>
          </a:p>
        </p:txBody>
      </p:sp>
      <p:sp>
        <p:nvSpPr>
          <p:cNvPr id="10" name="Title 12">
            <a:extLst>
              <a:ext uri="{FF2B5EF4-FFF2-40B4-BE49-F238E27FC236}">
                <a16:creationId xmlns:a16="http://schemas.microsoft.com/office/drawing/2014/main" id="{2A4B9082-E454-C003-D186-8B02E24C712C}"/>
              </a:ext>
            </a:extLst>
          </p:cNvPr>
          <p:cNvSpPr txBox="1">
            <a:spLocks/>
          </p:cNvSpPr>
          <p:nvPr userDrawn="1"/>
        </p:nvSpPr>
        <p:spPr>
          <a:xfrm>
            <a:off x="821636" y="1668405"/>
            <a:ext cx="3796664" cy="1410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i="0" kern="1200" baseline="0">
                <a:solidFill>
                  <a:schemeClr val="bg1"/>
                </a:solidFill>
                <a:latin typeface="Arial" panose="020B0604020202020204" pitchFamily="34" charset="0"/>
                <a:ea typeface="+mj-ea"/>
                <a:cs typeface="Arial" panose="020B0604020202020204" pitchFamily="34" charset="0"/>
              </a:defRPr>
            </a:lvl1pPr>
          </a:lstStyle>
          <a:p>
            <a:r>
              <a:rPr lang="en-US" sz="3600" b="1">
                <a:solidFill>
                  <a:srgbClr val="0C3B5F"/>
                </a:solidFill>
              </a:rPr>
              <a:t>Title </a:t>
            </a:r>
            <a:br>
              <a:rPr lang="en-US" sz="3600" b="1">
                <a:solidFill>
                  <a:srgbClr val="0C3B5F"/>
                </a:solidFill>
              </a:rPr>
            </a:br>
            <a:r>
              <a:rPr lang="en-US" sz="3600" b="1">
                <a:solidFill>
                  <a:srgbClr val="0C3B5F"/>
                </a:solidFill>
              </a:rPr>
              <a:t>(Arial Bold 20pt)</a:t>
            </a:r>
          </a:p>
        </p:txBody>
      </p:sp>
    </p:spTree>
    <p:extLst>
      <p:ext uri="{BB962C8B-B14F-4D97-AF65-F5344CB8AC3E}">
        <p14:creationId xmlns:p14="http://schemas.microsoft.com/office/powerpoint/2010/main" val="2270154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C371A17-B6F4-6F14-D931-896093CA05D8}"/>
              </a:ext>
            </a:extLst>
          </p:cNvPr>
          <p:cNvSpPr txBox="1">
            <a:spLocks/>
          </p:cNvSpPr>
          <p:nvPr userDrawn="1"/>
        </p:nvSpPr>
        <p:spPr>
          <a:xfrm>
            <a:off x="281375" y="6472629"/>
            <a:ext cx="2844800" cy="438150"/>
          </a:xfrm>
          <a:prstGeom prst="rect">
            <a:avLst/>
          </a:prstGeom>
        </p:spPr>
        <p:txBody>
          <a:bodyPr vert="horz" lIns="109728" tIns="54864" rIns="109728" bIns="54864"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D41E6A1-563B-504F-A838-D4D384FA9D90}" type="slidenum">
              <a:rPr lang="en-US" sz="1440" smtClean="0">
                <a:solidFill>
                  <a:schemeClr val="bg1"/>
                </a:solidFill>
              </a:rPr>
              <a:pPr/>
              <a:t>‹#›</a:t>
            </a:fld>
            <a:endParaRPr lang="en-US" sz="1440">
              <a:solidFill>
                <a:schemeClr val="bg1"/>
              </a:solidFill>
            </a:endParaRPr>
          </a:p>
        </p:txBody>
      </p:sp>
      <p:sp>
        <p:nvSpPr>
          <p:cNvPr id="8" name="Footer Placeholder 4">
            <a:extLst>
              <a:ext uri="{FF2B5EF4-FFF2-40B4-BE49-F238E27FC236}">
                <a16:creationId xmlns:a16="http://schemas.microsoft.com/office/drawing/2014/main" id="{3CF4A8DC-F1E3-3A42-46E5-0FEC9ABEB47F}"/>
              </a:ext>
            </a:extLst>
          </p:cNvPr>
          <p:cNvSpPr txBox="1">
            <a:spLocks/>
          </p:cNvSpPr>
          <p:nvPr userDrawn="1"/>
        </p:nvSpPr>
        <p:spPr>
          <a:xfrm>
            <a:off x="762000" y="6481388"/>
            <a:ext cx="3860800" cy="438150"/>
          </a:xfrm>
          <a:prstGeom prst="rect">
            <a:avLst/>
          </a:prstGeom>
        </p:spPr>
        <p:txBody>
          <a:bodyPr vert="horz" lIns="109728" tIns="54864" rIns="109728" bIns="54864" rtlCol="0" anchor="ctr"/>
          <a:lstStyle>
            <a:defPPr>
              <a:defRPr lang="en-US"/>
            </a:defPPr>
            <a:lvl1pPr marL="0" algn="l" defTabSz="457200" rtl="0" eaLnBrk="1" latinLnBrk="0" hangingPunct="1">
              <a:defRPr sz="8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60">
                <a:solidFill>
                  <a:schemeClr val="bg1"/>
                </a:solidFill>
              </a:rPr>
              <a:t>Proprietary &amp; Confidential</a:t>
            </a:r>
          </a:p>
        </p:txBody>
      </p:sp>
    </p:spTree>
    <p:extLst>
      <p:ext uri="{BB962C8B-B14F-4D97-AF65-F5344CB8AC3E}">
        <p14:creationId xmlns:p14="http://schemas.microsoft.com/office/powerpoint/2010/main" val="213158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92394C-6DB8-407B-A750-54750185D1A0}" type="datetimeFigureOut">
              <a:rPr lang="en-US" smtClean="0"/>
              <a:t>12/14/2023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122182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92394C-6DB8-407B-A750-54750185D1A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1825517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92394C-6DB8-407B-A750-54750185D1A0}" type="datetimeFigureOut">
              <a:rPr lang="en-US" smtClean="0"/>
              <a:t>12/14/2023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4291167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92394C-6DB8-407B-A750-54750185D1A0}" type="datetimeFigureOut">
              <a:rPr lang="en-US" smtClean="0"/>
              <a:t>12/14/2023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3511090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2394C-6DB8-407B-A750-54750185D1A0}" type="datetimeFigureOut">
              <a:rPr lang="en-US" smtClean="0"/>
              <a:t>12/14/2023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707273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2394C-6DB8-407B-A750-54750185D1A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265555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692394C-6DB8-407B-A750-54750185D1A0}" type="datetimeFigureOut">
              <a:rPr lang="en-US" smtClean="0"/>
              <a:t>12/14/2023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2B7D9-CA5F-478C-A75F-AF37BD3360C0}" type="slidenum">
              <a:rPr lang="en-US" smtClean="0"/>
              <a:t>‹#›</a:t>
            </a:fld>
            <a:endParaRPr lang="en-US"/>
          </a:p>
        </p:txBody>
      </p:sp>
    </p:spTree>
    <p:extLst>
      <p:ext uri="{BB962C8B-B14F-4D97-AF65-F5344CB8AC3E}">
        <p14:creationId xmlns:p14="http://schemas.microsoft.com/office/powerpoint/2010/main" val="814549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2394C-6DB8-407B-A750-54750185D1A0}" type="datetimeFigureOut">
              <a:rPr lang="en-US" smtClean="0"/>
              <a:t>12/14/2023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2B7D9-CA5F-478C-A75F-AF37BD3360C0}" type="slidenum">
              <a:rPr lang="en-US" smtClean="0"/>
              <a:t>‹#›</a:t>
            </a:fld>
            <a:endParaRPr lang="en-US"/>
          </a:p>
        </p:txBody>
      </p:sp>
    </p:spTree>
    <p:extLst>
      <p:ext uri="{BB962C8B-B14F-4D97-AF65-F5344CB8AC3E}">
        <p14:creationId xmlns:p14="http://schemas.microsoft.com/office/powerpoint/2010/main" val="8393208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29B7D3-E5BF-078A-E53B-75B4147A1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57604F-4B42-4CC0-2E94-D9CB61E08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A6A31-BB17-0FC6-A53A-CB1CF3EA2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D0F79-A009-6B4E-AA1D-B8086E16A1B5}" type="datetimeFigureOut">
              <a:rPr lang="en-US" smtClean="0"/>
              <a:t>12/14/2023</a:t>
            </a:fld>
            <a:endParaRPr lang="en-US"/>
          </a:p>
        </p:txBody>
      </p:sp>
      <p:sp>
        <p:nvSpPr>
          <p:cNvPr id="5" name="Footer Placeholder 4">
            <a:extLst>
              <a:ext uri="{FF2B5EF4-FFF2-40B4-BE49-F238E27FC236}">
                <a16:creationId xmlns:a16="http://schemas.microsoft.com/office/drawing/2014/main" id="{C2457843-568C-799A-C71E-7734B36021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675DD5-F353-2BED-0FCB-C48E3EC96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07CEF6-9A3A-EB46-8AA6-1C536C23CE24}" type="slidenum">
              <a:rPr lang="en-US" smtClean="0"/>
              <a:t>‹#›</a:t>
            </a:fld>
            <a:endParaRPr lang="en-US"/>
          </a:p>
        </p:txBody>
      </p:sp>
    </p:spTree>
    <p:extLst>
      <p:ext uri="{BB962C8B-B14F-4D97-AF65-F5344CB8AC3E}">
        <p14:creationId xmlns:p14="http://schemas.microsoft.com/office/powerpoint/2010/main" val="47022906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s://connect-arizona.com/"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healthyagingpoll.org/report/telehealth-use-among-older-adults-and-during-covid-19" TargetMode="External"/><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hhs.gov/hipaa/for-professionals/privacy/guidance/telehealth-privacy-security/index.html"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chpca.org/compare/?topic=cross-state-licensing-covid-19"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mlcc.org/"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hyperlink" Target="https://azahcccs.gov/AHCCCS/Initiatives/Telehealth/"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cms.gov/files/document/mln901705-telehealth-services.pdf" TargetMode="External"/><Relationship Id="rId2" Type="http://schemas.openxmlformats.org/officeDocument/2006/relationships/hyperlink" Target="https://www.cchpca.org/2023/11/FINAL-2024-PHYSICIAN-FEE-SCHEDULE21.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www.congress.gov/117/bills/hr2617/BILLS-117hr2617enr.pdf"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mailchi.mp/cchpca/medicare-payment-rules-hospice-snfs-cahs-dea-listening-sessions-plus-state-telehealth-updates"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www.hipaajournal.com/hipaa-guidelines-on-telemedicine/" TargetMode="External"/><Relationship Id="rId2" Type="http://schemas.openxmlformats.org/officeDocument/2006/relationships/hyperlink" Target="https://www.hhs.gov/hipaa/for-professionals/privacy/guidance/hipaa-audio-telehealth/index.html" TargetMode="Externa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telehealthresourcecenter.org/news/anti-kickback-and-stark-laws/" TargetMode="External"/><Relationship Id="rId2" Type="http://schemas.openxmlformats.org/officeDocument/2006/relationships/hyperlink" Target="https://oig.hhs.gov/compliance/physician-education/fraud-abuse-laws/#:~:text=The%20AKS%20is%20a%20criminal,for%20Medicare%20or%20Medicaid%20patients)." TargetMode="Externa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hyperlink" Target="https://www.justice.gov/civil/false-claims-act"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hyperlink" Target="https://www.fsmb.org/siteassets/advocacy/policies/fsmb-workgroup-on-telemedicineapril-2022-final.pdf" TargetMode="External"/><Relationship Id="rId3" Type="http://schemas.openxmlformats.org/officeDocument/2006/relationships/hyperlink" Target="https://telemedicine.arizona.edu/" TargetMode="External"/><Relationship Id="rId7" Type="http://schemas.openxmlformats.org/officeDocument/2006/relationships/hyperlink" Target="https://www.fsmb.org/" TargetMode="External"/><Relationship Id="rId2" Type="http://schemas.openxmlformats.org/officeDocument/2006/relationships/hyperlink" Target="https://www.telehealthlawcenter.org/" TargetMode="External"/><Relationship Id="rId1" Type="http://schemas.openxmlformats.org/officeDocument/2006/relationships/slideLayout" Target="../slideLayouts/slideLayout13.xml"/><Relationship Id="rId6" Type="http://schemas.openxmlformats.org/officeDocument/2006/relationships/hyperlink" Target="https://www.americantelemed.org/" TargetMode="External"/><Relationship Id="rId5" Type="http://schemas.openxmlformats.org/officeDocument/2006/relationships/hyperlink" Target="https://www.cchpca.org/" TargetMode="External"/><Relationship Id="rId4" Type="http://schemas.openxmlformats.org/officeDocument/2006/relationships/hyperlink" Target="https://southwesttrc.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azahcccs.gov/AHCCCS/Initiatives/Telehealth/" TargetMode="External"/><Relationship Id="rId2" Type="http://schemas.openxmlformats.org/officeDocument/2006/relationships/hyperlink" Target="https://azahcccs.gov/PlansProviders/MedicalCodingResources.html" TargetMode="External"/><Relationship Id="rId1" Type="http://schemas.openxmlformats.org/officeDocument/2006/relationships/slideLayout" Target="../slideLayouts/slideLayout13.xml"/><Relationship Id="rId4" Type="http://schemas.openxmlformats.org/officeDocument/2006/relationships/hyperlink" Target="https://www.cchpca.org/arizona/"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hhs.gov/hipaa/for-professionals/special-topics/telehealth/index.html" TargetMode="External"/><Relationship Id="rId3" Type="http://schemas.openxmlformats.org/officeDocument/2006/relationships/hyperlink" Target="https://www.cms.gov/files/document/mln901705-telehealth-services.pdf" TargetMode="External"/><Relationship Id="rId7" Type="http://schemas.openxmlformats.org/officeDocument/2006/relationships/hyperlink" Target="https://www.cms.gov/medicare/payment/fee-schedules/physician" TargetMode="External"/><Relationship Id="rId2" Type="http://schemas.openxmlformats.org/officeDocument/2006/relationships/hyperlink" Target="https://www.cms.gov/medicare/coverage/telehealth/list-services" TargetMode="External"/><Relationship Id="rId1" Type="http://schemas.openxmlformats.org/officeDocument/2006/relationships/slideLayout" Target="../slideLayouts/slideLayout13.xml"/><Relationship Id="rId6" Type="http://schemas.openxmlformats.org/officeDocument/2006/relationships/hyperlink" Target="https://www.cms.gov/medicare/coverage/telehealth" TargetMode="External"/><Relationship Id="rId11" Type="http://schemas.openxmlformats.org/officeDocument/2006/relationships/hyperlink" Target="https://www.psychiatry.org/psychiatrists/practice/telepsychiatry/toolkit/ryan-haight-act" TargetMode="External"/><Relationship Id="rId5" Type="http://schemas.openxmlformats.org/officeDocument/2006/relationships/hyperlink" Target="https://public-inspection.federalregister.gov/2023-14624.pdf" TargetMode="External"/><Relationship Id="rId10" Type="http://schemas.openxmlformats.org/officeDocument/2006/relationships/hyperlink" Target="https://www.dea.gov/documents/2023/2023-10/2023-10-06/dea-and-hhs-extend-telemedicine-flexibilities-through-2024" TargetMode="External"/><Relationship Id="rId4" Type="http://schemas.openxmlformats.org/officeDocument/2006/relationships/hyperlink" Target="https://mailchi.mp/cchpca/cms-releases-cy-2024-physician-fee-schedule-as-states-incorporate-telehealth-pandemic-flexibilities-into-permanent-policies-cchps-july-newsletter" TargetMode="External"/><Relationship Id="rId9" Type="http://schemas.openxmlformats.org/officeDocument/2006/relationships/hyperlink" Target="https://www.ihs.gov/phoenix/programsservices/telemedicine/" TargetMode="External"/></Relationships>
</file>

<file path=ppt/slides/_rels/slide37.xml.rels><?xml version="1.0" encoding="UTF-8" standalone="yes"?>
<Relationships xmlns="http://schemas.openxmlformats.org/package/2006/relationships"><Relationship Id="rId2" Type="http://schemas.openxmlformats.org/officeDocument/2006/relationships/hyperlink" Target="mailto:Jennifer.Pierce@azblue.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cms.gov/files/document/telehealth-toolkit-providers.pdf" TargetMode="Externa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hyperlink" Target="https://www.hhs.gov/hipaa/for-professionals/privacy/guidance/telehealth-privacy-security/index.html" TargetMode="External"/><Relationship Id="rId2" Type="http://schemas.openxmlformats.org/officeDocument/2006/relationships/hyperlink" Target="https://www.hhs.gov/hipaa/for-professionals/privacy/guidance/resource-health-care-providers-educating-patients/index.html" TargetMode="Externa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69E05-C983-0A01-8AAB-F34439F91F00}"/>
              </a:ext>
            </a:extLst>
          </p:cNvPr>
          <p:cNvSpPr>
            <a:spLocks noGrp="1"/>
          </p:cNvSpPr>
          <p:nvPr>
            <p:ph type="title"/>
          </p:nvPr>
        </p:nvSpPr>
        <p:spPr/>
        <p:txBody>
          <a:bodyPr/>
          <a:lstStyle/>
          <a:p>
            <a:r>
              <a:rPr lang="en-US"/>
              <a:t>Telehealth Training Basics</a:t>
            </a:r>
          </a:p>
        </p:txBody>
      </p:sp>
      <p:sp>
        <p:nvSpPr>
          <p:cNvPr id="4" name="TextBox 3">
            <a:extLst>
              <a:ext uri="{FF2B5EF4-FFF2-40B4-BE49-F238E27FC236}">
                <a16:creationId xmlns:a16="http://schemas.microsoft.com/office/drawing/2014/main" id="{72FCD6DE-8EC0-AF9C-5823-3CAF6DED09AA}"/>
              </a:ext>
            </a:extLst>
          </p:cNvPr>
          <p:cNvSpPr txBox="1"/>
          <p:nvPr/>
        </p:nvSpPr>
        <p:spPr>
          <a:xfrm>
            <a:off x="821636" y="3059668"/>
            <a:ext cx="4445000" cy="369332"/>
          </a:xfrm>
          <a:prstGeom prst="rect">
            <a:avLst/>
          </a:prstGeom>
          <a:noFill/>
        </p:spPr>
        <p:txBody>
          <a:bodyPr wrap="square" rtlCol="0">
            <a:spAutoFit/>
          </a:bodyPr>
          <a:lstStyle/>
          <a:p>
            <a:r>
              <a:rPr lang="en-US">
                <a:solidFill>
                  <a:srgbClr val="FFC000"/>
                </a:solidFill>
              </a:rPr>
              <a:t>December 2023</a:t>
            </a:r>
          </a:p>
        </p:txBody>
      </p:sp>
    </p:spTree>
    <p:extLst>
      <p:ext uri="{BB962C8B-B14F-4D97-AF65-F5344CB8AC3E}">
        <p14:creationId xmlns:p14="http://schemas.microsoft.com/office/powerpoint/2010/main" val="279559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2114C-77E9-221D-CE55-ED37268B66D2}"/>
              </a:ext>
            </a:extLst>
          </p:cNvPr>
          <p:cNvPicPr>
            <a:picLocks noChangeAspect="1"/>
          </p:cNvPicPr>
          <p:nvPr/>
        </p:nvPicPr>
        <p:blipFill rotWithShape="1">
          <a:blip r:embed="rId2"/>
          <a:srcRect t="16941" r="9091" b="2642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9B02D46-ADC6-27EC-2141-B0C85670CBF7}"/>
              </a:ext>
            </a:extLst>
          </p:cNvPr>
          <p:cNvSpPr>
            <a:spLocks noGrp="1"/>
          </p:cNvSpPr>
          <p:nvPr>
            <p:ph type="title"/>
          </p:nvPr>
        </p:nvSpPr>
        <p:spPr>
          <a:xfrm>
            <a:off x="477981" y="3447287"/>
            <a:ext cx="3547919" cy="879210"/>
          </a:xfrm>
        </p:spPr>
        <p:txBody>
          <a:bodyPr vert="horz" lIns="91440" tIns="45720" rIns="91440" bIns="45720" rtlCol="0" anchor="b">
            <a:normAutofit fontScale="90000"/>
          </a:bodyPr>
          <a:lstStyle/>
          <a:p>
            <a:r>
              <a:rPr lang="en-US" sz="4800">
                <a:solidFill>
                  <a:srgbClr val="00B0F0"/>
                </a:solidFill>
              </a:rPr>
              <a:t>Technology</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58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371AD17-29F8-BF03-9EA4-26FB2D4CCDC6}"/>
              </a:ext>
            </a:extLst>
          </p:cNvPr>
          <p:cNvSpPr>
            <a:spLocks noGrp="1"/>
          </p:cNvSpPr>
          <p:nvPr>
            <p:ph type="subTitle" idx="1"/>
          </p:nvPr>
        </p:nvSpPr>
        <p:spPr>
          <a:xfrm>
            <a:off x="707336" y="2109060"/>
            <a:ext cx="8081064" cy="4050440"/>
          </a:xfrm>
        </p:spPr>
        <p:txBody>
          <a:bodyPr/>
          <a:lstStyle/>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Bandwidth</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Speed Tests </a:t>
            </a:r>
          </a:p>
          <a:p>
            <a:pPr marL="1440125" lvl="2" indent="-342900" algn="l">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5 megabits upload speed and download speed is the minimum required. Other devices on the same connection can degrade the signal</a:t>
            </a:r>
          </a:p>
          <a:p>
            <a:pPr marL="1440125" lvl="2" indent="-342900" algn="l">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Having your computer plugged in via a network cable instead of using Wi-Fi can help the quality of the call</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Cameras should be placed on top of the monitor to simulate eye contact. Check your lighting.</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Microphones could be integrated or added on, just ensure you have tested the quality of the sound. Soundproof your room. </a:t>
            </a:r>
          </a:p>
          <a:p>
            <a:endParaRPr lang="en-US">
              <a:solidFill>
                <a:srgbClr val="002060"/>
              </a:solidFill>
            </a:endParaRPr>
          </a:p>
        </p:txBody>
      </p:sp>
      <p:sp>
        <p:nvSpPr>
          <p:cNvPr id="3" name="Title 2">
            <a:extLst>
              <a:ext uri="{FF2B5EF4-FFF2-40B4-BE49-F238E27FC236}">
                <a16:creationId xmlns:a16="http://schemas.microsoft.com/office/drawing/2014/main" id="{9397381F-37BA-240E-2F7E-F3A423963F33}"/>
              </a:ext>
            </a:extLst>
          </p:cNvPr>
          <p:cNvSpPr>
            <a:spLocks noGrp="1"/>
          </p:cNvSpPr>
          <p:nvPr>
            <p:ph type="title"/>
          </p:nvPr>
        </p:nvSpPr>
        <p:spPr>
          <a:xfrm>
            <a:off x="707336" y="698500"/>
            <a:ext cx="3796664" cy="1410560"/>
          </a:xfrm>
        </p:spPr>
        <p:txBody>
          <a:bodyPr/>
          <a:lstStyle/>
          <a:p>
            <a:r>
              <a:rPr lang="en-US">
                <a:solidFill>
                  <a:srgbClr val="00B0F0"/>
                </a:solidFill>
              </a:rPr>
              <a:t>Equipment</a:t>
            </a:r>
          </a:p>
        </p:txBody>
      </p:sp>
    </p:spTree>
    <p:extLst>
      <p:ext uri="{BB962C8B-B14F-4D97-AF65-F5344CB8AC3E}">
        <p14:creationId xmlns:p14="http://schemas.microsoft.com/office/powerpoint/2010/main" val="499816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D28783D-AEF4-B71A-4B36-93FCD9EFC20A}"/>
              </a:ext>
            </a:extLst>
          </p:cNvPr>
          <p:cNvSpPr>
            <a:spLocks noGrp="1"/>
          </p:cNvSpPr>
          <p:nvPr>
            <p:ph type="subTitle" idx="1"/>
          </p:nvPr>
        </p:nvSpPr>
        <p:spPr>
          <a:xfrm>
            <a:off x="821636" y="2037104"/>
            <a:ext cx="10659164" cy="3601696"/>
          </a:xfrm>
        </p:spPr>
        <p:txBody>
          <a:bodyPr>
            <a:normAutofit lnSpcReduction="10000"/>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Patients may not have access to devices (phone with video, tablet or computer) or internet (none or slow) or know how to use the technology. Ideas: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Provide a tablet or phone with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Choose a user-friendly platform (for example Zoom, WebEx, </a:t>
            </a:r>
            <a:r>
              <a:rPr kumimoji="0" lang="en-US" sz="2400"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rPr>
              <a:t>VeeSee</a:t>
            </a: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Have a staff member meet with the patient ahead of time, virtually, to demonstrate how to connect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Direct to </a:t>
            </a: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hlinkClick r:id="rId2"/>
              </a:rPr>
              <a:t>Connect AZ </a:t>
            </a: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for assistance with digital literacy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Assist finding federal programs like the </a:t>
            </a:r>
            <a:r>
              <a:rPr kumimoji="0" lang="en-US" sz="2400"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rPr>
              <a:t>LifeLine</a:t>
            </a:r>
            <a:r>
              <a:rPr kumimoji="0" lang="en-US" sz="24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and the Broadband Connectivity Fund that some patients may qualify for</a:t>
            </a:r>
            <a:endPar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endParaRPr lang="en-US">
              <a:solidFill>
                <a:srgbClr val="002060"/>
              </a:solidFill>
            </a:endParaRPr>
          </a:p>
        </p:txBody>
      </p:sp>
      <p:sp>
        <p:nvSpPr>
          <p:cNvPr id="3" name="Title 2">
            <a:extLst>
              <a:ext uri="{FF2B5EF4-FFF2-40B4-BE49-F238E27FC236}">
                <a16:creationId xmlns:a16="http://schemas.microsoft.com/office/drawing/2014/main" id="{BCF69F44-1021-7B8E-8317-6D1FEE9CA026}"/>
              </a:ext>
            </a:extLst>
          </p:cNvPr>
          <p:cNvSpPr>
            <a:spLocks noGrp="1"/>
          </p:cNvSpPr>
          <p:nvPr>
            <p:ph type="title"/>
          </p:nvPr>
        </p:nvSpPr>
        <p:spPr>
          <a:xfrm>
            <a:off x="821636" y="626544"/>
            <a:ext cx="9846364" cy="1410560"/>
          </a:xfrm>
        </p:spPr>
        <p:txBody>
          <a:bodyPr>
            <a:normAutofit/>
          </a:bodyPr>
          <a:lstStyle/>
          <a:p>
            <a:r>
              <a:rPr lang="en-US">
                <a:solidFill>
                  <a:srgbClr val="00B0F0"/>
                </a:solidFill>
                <a:latin typeface="Arial"/>
                <a:cs typeface="Arial"/>
              </a:rPr>
              <a:t>Technological Barriers in the Home: “The Digital Divide”</a:t>
            </a:r>
          </a:p>
        </p:txBody>
      </p:sp>
    </p:spTree>
    <p:extLst>
      <p:ext uri="{BB962C8B-B14F-4D97-AF65-F5344CB8AC3E}">
        <p14:creationId xmlns:p14="http://schemas.microsoft.com/office/powerpoint/2010/main" val="917304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2FF59DF-7B8D-8799-203C-3477FD5418B4}"/>
              </a:ext>
            </a:extLst>
          </p:cNvPr>
          <p:cNvSpPr>
            <a:spLocks noGrp="1"/>
          </p:cNvSpPr>
          <p:nvPr>
            <p:ph type="subTitle" idx="1"/>
          </p:nvPr>
        </p:nvSpPr>
        <p:spPr>
          <a:xfrm>
            <a:off x="821636" y="1955800"/>
            <a:ext cx="7255564" cy="4224856"/>
          </a:xfrm>
        </p:spPr>
        <p:txBody>
          <a:bodyPr>
            <a:normAutofit/>
          </a:bodyPr>
          <a:lstStyle/>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Lighting</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Backlighting is bad!</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Indirect lighting is good</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Privacy</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Close doors, windows, and blinds</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Noise reduction/white noise machine can be used</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Have an uncluttered background</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Facial Affect can be altered by background colors. Light blue is best</a:t>
            </a:r>
          </a:p>
          <a:p>
            <a:r>
              <a:rPr lang="en-US">
                <a:solidFill>
                  <a:srgbClr val="002060"/>
                </a:solidFill>
                <a:latin typeface="Arial" panose="020B0604020202020204" pitchFamily="34" charset="0"/>
                <a:cs typeface="Arial" panose="020B0604020202020204" pitchFamily="34" charset="0"/>
              </a:rPr>
              <a:t>Check what the client will see from the other side of a video call by having test calls with associates or coworkers</a:t>
            </a:r>
          </a:p>
          <a:p>
            <a:endParaRPr lang="en-US">
              <a:solidFill>
                <a:srgbClr val="002060"/>
              </a:solidFill>
            </a:endParaRPr>
          </a:p>
        </p:txBody>
      </p:sp>
      <p:sp>
        <p:nvSpPr>
          <p:cNvPr id="3" name="Title 2">
            <a:extLst>
              <a:ext uri="{FF2B5EF4-FFF2-40B4-BE49-F238E27FC236}">
                <a16:creationId xmlns:a16="http://schemas.microsoft.com/office/drawing/2014/main" id="{5A00AB76-00FC-3CF1-A9B0-90A8F4210DE8}"/>
              </a:ext>
            </a:extLst>
          </p:cNvPr>
          <p:cNvSpPr>
            <a:spLocks noGrp="1"/>
          </p:cNvSpPr>
          <p:nvPr>
            <p:ph type="title"/>
          </p:nvPr>
        </p:nvSpPr>
        <p:spPr>
          <a:xfrm>
            <a:off x="821636" y="677344"/>
            <a:ext cx="3796664" cy="1410560"/>
          </a:xfrm>
        </p:spPr>
        <p:txBody>
          <a:bodyPr/>
          <a:lstStyle/>
          <a:p>
            <a:r>
              <a:rPr lang="en-US">
                <a:solidFill>
                  <a:srgbClr val="00B0F0"/>
                </a:solidFill>
              </a:rPr>
              <a:t>Prepare Your Space</a:t>
            </a:r>
          </a:p>
        </p:txBody>
      </p:sp>
      <p:pic>
        <p:nvPicPr>
          <p:cNvPr id="4" name="Picture 3">
            <a:extLst>
              <a:ext uri="{FF2B5EF4-FFF2-40B4-BE49-F238E27FC236}">
                <a16:creationId xmlns:a16="http://schemas.microsoft.com/office/drawing/2014/main" id="{5EC92B5C-04C2-93DD-CA04-5169D1FBE5F7}"/>
              </a:ext>
            </a:extLst>
          </p:cNvPr>
          <p:cNvPicPr>
            <a:picLocks noChangeAspect="1"/>
          </p:cNvPicPr>
          <p:nvPr/>
        </p:nvPicPr>
        <p:blipFill>
          <a:blip r:embed="rId2"/>
          <a:stretch>
            <a:fillRect/>
          </a:stretch>
        </p:blipFill>
        <p:spPr>
          <a:xfrm>
            <a:off x="5467886" y="1420030"/>
            <a:ext cx="2609314" cy="1463167"/>
          </a:xfrm>
          <a:prstGeom prst="rect">
            <a:avLst/>
          </a:prstGeom>
        </p:spPr>
      </p:pic>
      <p:pic>
        <p:nvPicPr>
          <p:cNvPr id="5" name="Picture 4">
            <a:extLst>
              <a:ext uri="{FF2B5EF4-FFF2-40B4-BE49-F238E27FC236}">
                <a16:creationId xmlns:a16="http://schemas.microsoft.com/office/drawing/2014/main" id="{B20A5038-FED9-1B04-A359-9474588D5C47}"/>
              </a:ext>
            </a:extLst>
          </p:cNvPr>
          <p:cNvPicPr>
            <a:picLocks noChangeAspect="1"/>
          </p:cNvPicPr>
          <p:nvPr/>
        </p:nvPicPr>
        <p:blipFill>
          <a:blip r:embed="rId3"/>
          <a:stretch>
            <a:fillRect/>
          </a:stretch>
        </p:blipFill>
        <p:spPr>
          <a:xfrm>
            <a:off x="8748857" y="3578288"/>
            <a:ext cx="2621507" cy="1469263"/>
          </a:xfrm>
          <a:prstGeom prst="rect">
            <a:avLst/>
          </a:prstGeom>
        </p:spPr>
      </p:pic>
    </p:spTree>
    <p:extLst>
      <p:ext uri="{BB962C8B-B14F-4D97-AF65-F5344CB8AC3E}">
        <p14:creationId xmlns:p14="http://schemas.microsoft.com/office/powerpoint/2010/main" val="101325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mputer with a doctor on the screen&#10;&#10;Description automatically generated">
            <a:extLst>
              <a:ext uri="{FF2B5EF4-FFF2-40B4-BE49-F238E27FC236}">
                <a16:creationId xmlns:a16="http://schemas.microsoft.com/office/drawing/2014/main" id="{7F060408-7C43-F32A-0015-22E6404BFC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067" r="703" b="1"/>
          <a:stretch/>
        </p:blipFill>
        <p:spPr>
          <a:xfrm>
            <a:off x="2522356" y="10"/>
            <a:ext cx="9669642" cy="6857990"/>
          </a:xfrm>
          <a:prstGeom prst="rect">
            <a:avLst/>
          </a:prstGeom>
        </p:spPr>
      </p:pic>
      <p:sp>
        <p:nvSpPr>
          <p:cNvPr id="18"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3E6864C-92E2-FACA-BE48-6CEF3D19433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solidFill>
                  <a:srgbClr val="00B0F0"/>
                </a:solidFill>
              </a:rPr>
              <a:t>Prepare Your Space</a:t>
            </a:r>
          </a:p>
        </p:txBody>
      </p:sp>
      <p:sp>
        <p:nvSpPr>
          <p:cNvPr id="2" name="Subtitle 1">
            <a:extLst>
              <a:ext uri="{FF2B5EF4-FFF2-40B4-BE49-F238E27FC236}">
                <a16:creationId xmlns:a16="http://schemas.microsoft.com/office/drawing/2014/main" id="{67394279-3CF5-3521-D4EB-B41F0460BC8D}"/>
              </a:ext>
            </a:extLst>
          </p:cNvPr>
          <p:cNvSpPr>
            <a:spLocks noGrp="1"/>
          </p:cNvSpPr>
          <p:nvPr>
            <p:ph type="subTitle" idx="1"/>
          </p:nvPr>
        </p:nvSpPr>
        <p:spPr>
          <a:xfrm>
            <a:off x="838200" y="2434201"/>
            <a:ext cx="3822189" cy="3742762"/>
          </a:xfrm>
        </p:spPr>
        <p:txBody>
          <a:bodyPr vert="horz" lIns="91440" tIns="45720" rIns="91440" bIns="45720" rtlCol="0">
            <a:normAutofit/>
          </a:bodyPr>
          <a:lstStyle/>
          <a:p>
            <a:pPr marL="342900" indent="-228600">
              <a:buFont typeface="Arial" panose="020B0604020202020204" pitchFamily="34" charset="0"/>
              <a:buChar char="•"/>
            </a:pPr>
            <a:r>
              <a:rPr lang="en-US" sz="1400">
                <a:solidFill>
                  <a:srgbClr val="002060"/>
                </a:solidFill>
                <a:latin typeface="Arial" panose="020B0604020202020204" pitchFamily="34" charset="0"/>
                <a:cs typeface="Arial" panose="020B0604020202020204" pitchFamily="34" charset="0"/>
              </a:rPr>
              <a:t>Providers working with vulnerable populations need special awareness of what the patient “sees” on video</a:t>
            </a:r>
          </a:p>
          <a:p>
            <a:pPr marL="342900" indent="-228600">
              <a:buFont typeface="Arial" panose="020B0604020202020204" pitchFamily="34" charset="0"/>
              <a:buChar char="•"/>
            </a:pPr>
            <a:r>
              <a:rPr lang="en-US" sz="1400">
                <a:solidFill>
                  <a:srgbClr val="002060"/>
                </a:solidFill>
                <a:latin typeface="Arial" panose="020B0604020202020204" pitchFamily="34" charset="0"/>
                <a:cs typeface="Arial" panose="020B0604020202020204" pitchFamily="34" charset="0"/>
              </a:rPr>
              <a:t>Studies show that people may feel more comfortable seeing the room their provider is in and may feel alienated or suspicious of a virtual background.</a:t>
            </a:r>
          </a:p>
          <a:p>
            <a:pPr marL="342900" indent="-228600">
              <a:buFont typeface="Arial" panose="020B0604020202020204" pitchFamily="34" charset="0"/>
              <a:buChar char="•"/>
            </a:pPr>
            <a:r>
              <a:rPr lang="en-US" sz="1400">
                <a:solidFill>
                  <a:srgbClr val="002060"/>
                </a:solidFill>
                <a:latin typeface="Arial" panose="020B0604020202020204" pitchFamily="34" charset="0"/>
                <a:cs typeface="Arial" panose="020B0604020202020204" pitchFamily="34" charset="0"/>
              </a:rPr>
              <a:t>Virtual backgrounds can impair bandwidth</a:t>
            </a:r>
          </a:p>
          <a:p>
            <a:pPr marL="342900" indent="-228600">
              <a:buFont typeface="Arial" panose="020B0604020202020204" pitchFamily="34" charset="0"/>
              <a:buChar char="•"/>
            </a:pPr>
            <a:r>
              <a:rPr lang="en-US" sz="1400">
                <a:solidFill>
                  <a:srgbClr val="002060"/>
                </a:solidFill>
                <a:latin typeface="Arial" panose="020B0604020202020204" pitchFamily="34" charset="0"/>
                <a:cs typeface="Arial" panose="020B0604020202020204" pitchFamily="34" charset="0"/>
              </a:rPr>
              <a:t>Some patients will be reassured if you pan around your examination room to reassure them of confidentiality</a:t>
            </a:r>
          </a:p>
          <a:p>
            <a:pPr marL="342900" indent="-228600">
              <a:buFont typeface="Arial" panose="020B0604020202020204" pitchFamily="34" charset="0"/>
              <a:buChar char="•"/>
            </a:pPr>
            <a:r>
              <a:rPr lang="en-US" sz="1400">
                <a:solidFill>
                  <a:srgbClr val="002060"/>
                </a:solidFill>
                <a:latin typeface="Arial" panose="020B0604020202020204" pitchFamily="34" charset="0"/>
                <a:cs typeface="Arial" panose="020B0604020202020204" pitchFamily="34" charset="0"/>
              </a:rPr>
              <a:t>Look at your view: is it professional? Could there be triggers for those with a trauma history (</a:t>
            </a:r>
            <a:r>
              <a:rPr lang="en-US" sz="1400" err="1">
                <a:solidFill>
                  <a:srgbClr val="002060"/>
                </a:solidFill>
                <a:latin typeface="Arial" panose="020B0604020202020204" pitchFamily="34" charset="0"/>
                <a:cs typeface="Arial" panose="020B0604020202020204" pitchFamily="34" charset="0"/>
              </a:rPr>
              <a:t>eg</a:t>
            </a:r>
            <a:r>
              <a:rPr lang="en-US" sz="1400">
                <a:solidFill>
                  <a:srgbClr val="002060"/>
                </a:solidFill>
                <a:latin typeface="Arial" panose="020B0604020202020204" pitchFamily="34" charset="0"/>
                <a:cs typeface="Arial" panose="020B0604020202020204" pitchFamily="34" charset="0"/>
              </a:rPr>
              <a:t> a bed visible in the </a:t>
            </a:r>
            <a:r>
              <a:rPr lang="en-US" sz="1400" err="1">
                <a:solidFill>
                  <a:srgbClr val="002060"/>
                </a:solidFill>
                <a:latin typeface="Arial" panose="020B0604020202020204" pitchFamily="34" charset="0"/>
                <a:cs typeface="Arial" panose="020B0604020202020204" pitchFamily="34" charset="0"/>
              </a:rPr>
              <a:t>background..NO</a:t>
            </a:r>
            <a:r>
              <a:rPr lang="en-US" sz="1400">
                <a:solidFill>
                  <a:srgbClr val="002060"/>
                </a:solidFill>
                <a:latin typeface="Arial" panose="020B0604020202020204" pitchFamily="34" charset="0"/>
                <a:cs typeface="Arial" panose="020B0604020202020204" pitchFamily="34" charset="0"/>
              </a:rPr>
              <a:t>!)?</a:t>
            </a:r>
          </a:p>
          <a:p>
            <a:pPr indent="-228600">
              <a:buFont typeface="Arial" panose="020B0604020202020204" pitchFamily="34" charset="0"/>
              <a:buChar char="•"/>
            </a:pPr>
            <a:endParaRPr lang="en-US" sz="1400">
              <a:solidFill>
                <a:schemeClr val="tx1"/>
              </a:solidFill>
              <a:latin typeface="+mn-lt"/>
              <a:cs typeface="+mn-cs"/>
            </a:endParaRPr>
          </a:p>
        </p:txBody>
      </p:sp>
    </p:spTree>
    <p:extLst>
      <p:ext uri="{BB962C8B-B14F-4D97-AF65-F5344CB8AC3E}">
        <p14:creationId xmlns:p14="http://schemas.microsoft.com/office/powerpoint/2010/main" val="239871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A94D4D-4106-0C94-A0F3-8300F90CBEF8}"/>
              </a:ext>
            </a:extLst>
          </p:cNvPr>
          <p:cNvSpPr>
            <a:spLocks noGrp="1"/>
          </p:cNvSpPr>
          <p:nvPr>
            <p:ph type="subTitle" idx="1"/>
          </p:nvPr>
        </p:nvSpPr>
        <p:spPr>
          <a:xfrm>
            <a:off x="821635" y="1973179"/>
            <a:ext cx="8402575" cy="4219074"/>
          </a:xfrm>
        </p:spPr>
        <p:txBody>
          <a:bodyPr vert="horz" lIns="91440" tIns="45720" rIns="91440" bIns="45720" rtlCol="0" anchor="t">
            <a:normAutofit/>
          </a:bodyPr>
          <a:lstStyle/>
          <a:p>
            <a:r>
              <a:rPr lang="en-US">
                <a:solidFill>
                  <a:srgbClr val="002060"/>
                </a:solidFill>
              </a:rPr>
              <a:t>Test the camera angle</a:t>
            </a:r>
          </a:p>
          <a:p>
            <a:pPr marL="342900" indent="-342900">
              <a:buFont typeface="Arial" panose="020B0604020202020204" pitchFamily="34" charset="0"/>
              <a:buChar char="•"/>
            </a:pPr>
            <a:r>
              <a:rPr lang="en-US">
                <a:solidFill>
                  <a:srgbClr val="002060"/>
                </a:solidFill>
              </a:rPr>
              <a:t>Mimic eye contact as much as possible</a:t>
            </a:r>
          </a:p>
          <a:p>
            <a:pPr marL="342900" indent="-342900">
              <a:buFont typeface="Arial" panose="020B0604020202020204" pitchFamily="34" charset="0"/>
              <a:buChar char="•"/>
            </a:pPr>
            <a:r>
              <a:rPr lang="en-US">
                <a:solidFill>
                  <a:srgbClr val="002060"/>
                </a:solidFill>
              </a:rPr>
              <a:t>No one wants to look up your nose!</a:t>
            </a:r>
          </a:p>
          <a:p>
            <a:r>
              <a:rPr lang="en-US">
                <a:solidFill>
                  <a:srgbClr val="002060"/>
                </a:solidFill>
              </a:rPr>
              <a:t>Test the lighting</a:t>
            </a:r>
          </a:p>
          <a:p>
            <a:pPr marL="342900" indent="-342900">
              <a:buFont typeface="Arial" panose="020B0604020202020204" pitchFamily="34" charset="0"/>
              <a:buChar char="•"/>
            </a:pPr>
            <a:r>
              <a:rPr lang="en-US">
                <a:solidFill>
                  <a:srgbClr val="002060"/>
                </a:solidFill>
              </a:rPr>
              <a:t>Look for glare on glasses, or artwork behind you</a:t>
            </a:r>
          </a:p>
          <a:p>
            <a:pPr marL="342900" indent="-342900">
              <a:buFont typeface="Arial" panose="020B0604020202020204" pitchFamily="34" charset="0"/>
              <a:buChar char="•"/>
            </a:pPr>
            <a:r>
              <a:rPr lang="en-US">
                <a:solidFill>
                  <a:srgbClr val="002060"/>
                </a:solidFill>
              </a:rPr>
              <a:t>Backlighting makes it difficult to distinguish facial features</a:t>
            </a:r>
          </a:p>
          <a:p>
            <a:r>
              <a:rPr lang="en-US">
                <a:solidFill>
                  <a:srgbClr val="002060"/>
                </a:solidFill>
              </a:rPr>
              <a:t>Check microphone and speaker</a:t>
            </a:r>
          </a:p>
          <a:p>
            <a:endParaRPr lang="en-US">
              <a:solidFill>
                <a:srgbClr val="002060"/>
              </a:solidFill>
            </a:endParaRPr>
          </a:p>
          <a:p>
            <a:pPr>
              <a:lnSpc>
                <a:spcPct val="100000"/>
              </a:lnSpc>
              <a:spcBef>
                <a:spcPts val="0"/>
              </a:spcBef>
              <a:defRPr/>
            </a:pPr>
            <a:r>
              <a:rPr kumimoji="0" lang="en-US" sz="2400" b="0" i="0" u="none" strike="noStrike" kern="1200" cap="none" spc="0" normalizeH="0" baseline="0" noProof="0">
                <a:ln>
                  <a:noFill/>
                </a:ln>
                <a:solidFill>
                  <a:srgbClr val="C00000"/>
                </a:solidFill>
                <a:effectLst/>
                <a:uLnTx/>
                <a:uFillTx/>
              </a:rPr>
              <a:t>Before each session starts</a:t>
            </a:r>
            <a:r>
              <a:rPr lang="en-US" sz="2400">
                <a:solidFill>
                  <a:srgbClr val="C00000"/>
                </a:solidFill>
              </a:rPr>
              <a:t>,</a:t>
            </a:r>
            <a:r>
              <a:rPr kumimoji="0" lang="en-US" sz="2400" b="0" i="0" u="none" strike="noStrike" kern="1200" cap="none" spc="0" normalizeH="0" baseline="0" noProof="0">
                <a:ln>
                  <a:noFill/>
                </a:ln>
                <a:solidFill>
                  <a:srgbClr val="C00000"/>
                </a:solidFill>
                <a:effectLst/>
                <a:uLnTx/>
                <a:uFillTx/>
              </a:rPr>
              <a:t> check that the camera and mic are working</a:t>
            </a:r>
            <a:r>
              <a:rPr lang="en-US" sz="2400">
                <a:solidFill>
                  <a:srgbClr val="C00000"/>
                </a:solidFill>
              </a:rPr>
              <a:t>. </a:t>
            </a:r>
            <a:r>
              <a:rPr lang="en-US" sz="2400" b="1">
                <a:solidFill>
                  <a:srgbClr val="C00000"/>
                </a:solidFill>
              </a:rPr>
              <a:t>During</a:t>
            </a:r>
            <a:r>
              <a:rPr kumimoji="0" lang="en-US" sz="2400" b="1" i="0" u="none" strike="noStrike" kern="1200" cap="none" spc="0" normalizeH="0" baseline="0" noProof="0">
                <a:ln>
                  <a:noFill/>
                </a:ln>
                <a:solidFill>
                  <a:srgbClr val="C00000"/>
                </a:solidFill>
                <a:effectLst/>
                <a:uLnTx/>
                <a:uFillTx/>
              </a:rPr>
              <a:t> the session is not the time to do this!</a:t>
            </a:r>
            <a:endParaRPr lang="en-US" sz="2400" b="1" i="0" u="none" strike="noStrike" kern="1200" cap="none" spc="0" normalizeH="0" baseline="0" noProof="0">
              <a:ln>
                <a:noFill/>
              </a:ln>
              <a:solidFill>
                <a:srgbClr val="C00000"/>
              </a:solidFill>
              <a:effectLst/>
              <a:uLnTx/>
              <a:uFillTx/>
            </a:endParaRPr>
          </a:p>
          <a:p>
            <a:endParaRPr lang="en-US">
              <a:solidFill>
                <a:srgbClr val="002060"/>
              </a:solidFill>
            </a:endParaRPr>
          </a:p>
        </p:txBody>
      </p:sp>
      <p:sp>
        <p:nvSpPr>
          <p:cNvPr id="3" name="Title 2">
            <a:extLst>
              <a:ext uri="{FF2B5EF4-FFF2-40B4-BE49-F238E27FC236}">
                <a16:creationId xmlns:a16="http://schemas.microsoft.com/office/drawing/2014/main" id="{FC64423E-9090-1ED9-0563-847D6F3B528D}"/>
              </a:ext>
            </a:extLst>
          </p:cNvPr>
          <p:cNvSpPr>
            <a:spLocks noGrp="1"/>
          </p:cNvSpPr>
          <p:nvPr>
            <p:ph type="title"/>
          </p:nvPr>
        </p:nvSpPr>
        <p:spPr>
          <a:xfrm>
            <a:off x="821636" y="788970"/>
            <a:ext cx="3796664" cy="1410560"/>
          </a:xfrm>
        </p:spPr>
        <p:txBody>
          <a:bodyPr/>
          <a:lstStyle/>
          <a:p>
            <a:r>
              <a:rPr lang="en-US">
                <a:solidFill>
                  <a:srgbClr val="00B0F0"/>
                </a:solidFill>
              </a:rPr>
              <a:t>Test Test Test!</a:t>
            </a:r>
          </a:p>
        </p:txBody>
      </p:sp>
    </p:spTree>
    <p:extLst>
      <p:ext uri="{BB962C8B-B14F-4D97-AF65-F5344CB8AC3E}">
        <p14:creationId xmlns:p14="http://schemas.microsoft.com/office/powerpoint/2010/main" val="197481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95A602-C796-D248-0DB2-3831BE0A5A2E}"/>
              </a:ext>
            </a:extLst>
          </p:cNvPr>
          <p:cNvSpPr>
            <a:spLocks noGrp="1"/>
          </p:cNvSpPr>
          <p:nvPr>
            <p:ph type="title"/>
          </p:nvPr>
        </p:nvSpPr>
        <p:spPr/>
        <p:txBody>
          <a:bodyPr/>
          <a:lstStyle/>
          <a:p>
            <a:r>
              <a:rPr lang="en-US">
                <a:solidFill>
                  <a:srgbClr val="0099D9"/>
                </a:solidFill>
              </a:rPr>
              <a:t>Prepare the Client</a:t>
            </a:r>
            <a:endParaRPr lang="en-US"/>
          </a:p>
        </p:txBody>
      </p:sp>
      <p:pic>
        <p:nvPicPr>
          <p:cNvPr id="4" name="Picture 3">
            <a:extLst>
              <a:ext uri="{FF2B5EF4-FFF2-40B4-BE49-F238E27FC236}">
                <a16:creationId xmlns:a16="http://schemas.microsoft.com/office/drawing/2014/main" id="{F2D8FB6E-A96A-F8D3-B446-0ED4E203AF10}"/>
              </a:ext>
            </a:extLst>
          </p:cNvPr>
          <p:cNvPicPr>
            <a:picLocks noChangeAspect="1"/>
          </p:cNvPicPr>
          <p:nvPr/>
        </p:nvPicPr>
        <p:blipFill>
          <a:blip r:embed="rId2"/>
          <a:stretch>
            <a:fillRect/>
          </a:stretch>
        </p:blipFill>
        <p:spPr>
          <a:xfrm>
            <a:off x="4670491" y="897147"/>
            <a:ext cx="7220310" cy="4813540"/>
          </a:xfrm>
          <a:prstGeom prst="rect">
            <a:avLst/>
          </a:prstGeom>
        </p:spPr>
      </p:pic>
    </p:spTree>
    <p:extLst>
      <p:ext uri="{BB962C8B-B14F-4D97-AF65-F5344CB8AC3E}">
        <p14:creationId xmlns:p14="http://schemas.microsoft.com/office/powerpoint/2010/main" val="3059368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13BA64-5461-A48E-1450-B75FF245017D}"/>
              </a:ext>
            </a:extLst>
          </p:cNvPr>
          <p:cNvSpPr>
            <a:spLocks noGrp="1"/>
          </p:cNvSpPr>
          <p:nvPr>
            <p:ph type="subTitle" idx="1"/>
          </p:nvPr>
        </p:nvSpPr>
        <p:spPr>
          <a:xfrm>
            <a:off x="821635" y="2263698"/>
            <a:ext cx="8530911" cy="3896470"/>
          </a:xfrm>
        </p:spPr>
        <p:txBody>
          <a:bodyPr vert="horz" lIns="91440" tIns="45720" rIns="91440" bIns="45720" rtlCol="0" anchor="t">
            <a:normAutofit lnSpcReduction="10000"/>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Make sure the client is in a quiet, safe, private place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Reassure the client regarding HIPAA. Refer them to the CMS privacy and security Tips for </a:t>
            </a:r>
            <a:r>
              <a:rPr kumimoji="0" lang="en-US" sz="2200"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rPr>
              <a:t>Patients.All</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partie</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s</a:t>
            </a:r>
            <a:r>
              <a:rPr kumimoji="0" lang="en-US" sz="2200" b="0" i="0" u="none" strike="noStrike" kern="1200" cap="none" spc="-1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nee</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d</a:t>
            </a:r>
            <a:r>
              <a:rPr kumimoji="0" lang="en-US" sz="2200" b="0" i="0" u="none" strike="noStrike" kern="1200" cap="none" spc="-2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25" normalizeH="0" baseline="0" noProof="0">
                <a:ln>
                  <a:noFill/>
                </a:ln>
                <a:solidFill>
                  <a:srgbClr val="002060"/>
                </a:solidFill>
                <a:effectLst/>
                <a:uLnTx/>
                <a:uFillTx/>
                <a:latin typeface="Arial" panose="020B0604020202020204" pitchFamily="34" charset="0"/>
                <a:cs typeface="Arial" panose="020B0604020202020204" pitchFamily="34" charset="0"/>
              </a:rPr>
              <a:t>t</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o kn</a:t>
            </a:r>
            <a:r>
              <a:rPr kumimoji="0" lang="en-US" sz="2200" b="0" i="0" u="none" strike="noStrike" kern="1200" cap="none" spc="-25" normalizeH="0" baseline="0" noProof="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w</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who</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is</a:t>
            </a:r>
            <a:r>
              <a:rPr kumimoji="0" lang="en-US" sz="2200" b="0" i="0" u="none" strike="noStrike" kern="1200" cap="none" spc="-2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in</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the </a:t>
            </a:r>
            <a:r>
              <a:rPr kumimoji="0" lang="en-US" sz="2200" b="0" i="0" u="none" strike="noStrike" kern="1200" cap="none" spc="-35" normalizeH="0" baseline="0" noProof="0">
                <a:ln>
                  <a:noFill/>
                </a:ln>
                <a:solidFill>
                  <a:srgbClr val="002060"/>
                </a:solidFill>
                <a:effectLst/>
                <a:uLnTx/>
                <a:uFillTx/>
                <a:latin typeface="Arial" panose="020B0604020202020204" pitchFamily="34" charset="0"/>
                <a:cs typeface="Arial" panose="020B0604020202020204" pitchFamily="34" charset="0"/>
              </a:rPr>
              <a:t>r</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10" normalizeH="0" baseline="0" noProof="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m </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n </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bot</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h</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 side</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s</a:t>
            </a:r>
            <a:r>
              <a:rPr kumimoji="0" lang="en-US" sz="2200" b="0" i="0" u="none" strike="noStrike" kern="1200" cap="none" spc="-20"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o</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f the</a:t>
            </a:r>
            <a:r>
              <a:rPr kumimoji="0" lang="en-US" sz="2200" b="0" i="0" u="none" strike="noStrike" kern="1200" cap="none" spc="-15" normalizeH="0" baseline="0" noProof="0">
                <a:ln>
                  <a:noFill/>
                </a:ln>
                <a:solidFill>
                  <a:srgbClr val="002060"/>
                </a:solidFill>
                <a:effectLst/>
                <a:uLnTx/>
                <a:uFillTx/>
                <a:latin typeface="Arial" panose="020B0604020202020204" pitchFamily="34" charset="0"/>
                <a:cs typeface="Arial" panose="020B0604020202020204" pitchFamily="34" charset="0"/>
              </a:rPr>
              <a:t> </a:t>
            </a:r>
            <a:r>
              <a:rPr kumimoji="0" lang="en-US" sz="2200" b="0" i="0" u="none" strike="noStrike" kern="1200" cap="none" spc="-25" normalizeH="0" baseline="0" noProof="0">
                <a:ln>
                  <a:noFill/>
                </a:ln>
                <a:solidFill>
                  <a:srgbClr val="002060"/>
                </a:solidFill>
                <a:effectLst/>
                <a:uLnTx/>
                <a:uFillTx/>
                <a:latin typeface="Arial" panose="020B0604020202020204" pitchFamily="34" charset="0"/>
                <a:cs typeface="Arial" panose="020B0604020202020204" pitchFamily="34" charset="0"/>
              </a:rPr>
              <a:t>c</a:t>
            </a:r>
            <a:r>
              <a:rPr kumimoji="0" lang="en-US" sz="2200" b="0" i="0" u="none" strike="noStrike" kern="1200" cap="none" spc="-5" normalizeH="0" baseline="0" noProof="0">
                <a:ln>
                  <a:noFill/>
                </a:ln>
                <a:solidFill>
                  <a:srgbClr val="002060"/>
                </a:solidFill>
                <a:effectLst/>
                <a:uLnTx/>
                <a:uFillTx/>
                <a:latin typeface="Arial" panose="020B0604020202020204" pitchFamily="34" charset="0"/>
                <a:cs typeface="Arial" panose="020B0604020202020204" pitchFamily="34" charset="0"/>
              </a:rPr>
              <a:t>onnection</a:t>
            </a:r>
          </a:p>
          <a:p>
            <a:pPr marL="890905" lvl="1" indent="-342900" algn="l">
              <a:lnSpc>
                <a:spcPct val="100000"/>
              </a:lnSpc>
              <a:spcBef>
                <a:spcPts val="0"/>
              </a:spcBef>
              <a:buFont typeface="Arial" panose="020B0604020202020204" pitchFamily="34" charset="0"/>
              <a:buChar char="•"/>
              <a:defRPr/>
            </a:pPr>
            <a:r>
              <a:rPr lang="en-US" sz="2200" spc="-5">
                <a:solidFill>
                  <a:srgbClr val="002060"/>
                </a:solidFill>
                <a:latin typeface="Arial" panose="020B0604020202020204" pitchFamily="34" charset="0"/>
                <a:cs typeface="Arial" panose="020B0604020202020204" pitchFamily="34" charset="0"/>
              </a:rPr>
              <a:t>Provider may be able to pan camera around both rooms to assure all parties present or ask the client to show the room by moving the camera on their end</a:t>
            </a:r>
            <a:endParaRPr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Tell the client who you are and your credentials, show a badge if you have one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Verbally confirm and document the client acknowledges and consents to the </a:t>
            </a:r>
            <a:r>
              <a:rPr kumimoji="0" lang="en-US" sz="2200" b="0" i="0" u="none" strike="noStrike" kern="1200" cap="none" spc="0" normalizeH="0" baseline="0" noProof="0" err="1">
                <a:ln>
                  <a:noFill/>
                </a:ln>
                <a:solidFill>
                  <a:srgbClr val="002060"/>
                </a:solidFill>
                <a:effectLst/>
                <a:uLnTx/>
                <a:uFillTx/>
                <a:latin typeface="Arial" panose="020B0604020202020204" pitchFamily="34" charset="0"/>
                <a:cs typeface="Arial" panose="020B0604020202020204" pitchFamily="34" charset="0"/>
              </a:rPr>
              <a:t>telemed</a:t>
            </a:r>
            <a:r>
              <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 session</a:t>
            </a:r>
          </a:p>
          <a:p>
            <a:pPr>
              <a:lnSpc>
                <a:spcPct val="100000"/>
              </a:lnSpc>
              <a:spcBef>
                <a:spcPts val="0"/>
              </a:spcBef>
              <a:defRPr/>
            </a:pP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Telehealth Privacy and Security Tips for Patients | HHS.gov</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spcAft>
                <a:spcPts val="0"/>
              </a:spcAft>
              <a:buClrTx/>
              <a:buSzTx/>
              <a:tabLst/>
              <a:defRPr/>
            </a:pPr>
            <a:endParaRPr lang="en-US"/>
          </a:p>
        </p:txBody>
      </p:sp>
      <p:sp>
        <p:nvSpPr>
          <p:cNvPr id="3" name="Title 2">
            <a:extLst>
              <a:ext uri="{FF2B5EF4-FFF2-40B4-BE49-F238E27FC236}">
                <a16:creationId xmlns:a16="http://schemas.microsoft.com/office/drawing/2014/main" id="{CE777FF7-2C07-F786-79E4-F531F6C7020A}"/>
              </a:ext>
            </a:extLst>
          </p:cNvPr>
          <p:cNvSpPr>
            <a:spLocks noGrp="1"/>
          </p:cNvSpPr>
          <p:nvPr>
            <p:ph type="title"/>
          </p:nvPr>
        </p:nvSpPr>
        <p:spPr>
          <a:xfrm>
            <a:off x="821636" y="853138"/>
            <a:ext cx="4712890" cy="1410560"/>
          </a:xfrm>
        </p:spPr>
        <p:txBody>
          <a:bodyPr/>
          <a:lstStyle/>
          <a:p>
            <a:r>
              <a:rPr lang="en-US">
                <a:solidFill>
                  <a:srgbClr val="00B0F0"/>
                </a:solidFill>
              </a:rPr>
              <a:t>Starting the Session</a:t>
            </a:r>
          </a:p>
        </p:txBody>
      </p:sp>
    </p:spTree>
    <p:extLst>
      <p:ext uri="{BB962C8B-B14F-4D97-AF65-F5344CB8AC3E}">
        <p14:creationId xmlns:p14="http://schemas.microsoft.com/office/powerpoint/2010/main" val="3615897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09AA21-64CA-0E50-557E-B989B8E0DDE0}"/>
              </a:ext>
            </a:extLst>
          </p:cNvPr>
          <p:cNvSpPr>
            <a:spLocks noGrp="1"/>
          </p:cNvSpPr>
          <p:nvPr>
            <p:ph type="subTitle" idx="1"/>
          </p:nvPr>
        </p:nvSpPr>
        <p:spPr>
          <a:xfrm>
            <a:off x="821636" y="2384278"/>
            <a:ext cx="7456091" cy="3222701"/>
          </a:xfrm>
        </p:spPr>
        <p:txBody>
          <a:bodyPr vert="horz" lIns="91440" tIns="45720" rIns="91440" bIns="45720" rtlCol="0" anchor="t">
            <a:normAutofit fontScale="92500" lnSpcReduction="10000"/>
          </a:bodyPr>
          <a:lstStyle/>
          <a:p>
            <a:r>
              <a:rPr lang="en-US">
                <a:solidFill>
                  <a:srgbClr val="002060"/>
                </a:solidFill>
              </a:rPr>
              <a:t>Acknowledge and normalized the telehealth process</a:t>
            </a:r>
          </a:p>
          <a:p>
            <a:pPr marL="342900" indent="-342900">
              <a:buFont typeface="Arial" panose="020B0604020202020204" pitchFamily="34" charset="0"/>
              <a:buChar char="•"/>
            </a:pPr>
            <a:r>
              <a:rPr lang="en-US">
                <a:solidFill>
                  <a:srgbClr val="002060"/>
                </a:solidFill>
              </a:rPr>
              <a:t>Explain why the session is over video</a:t>
            </a:r>
          </a:p>
          <a:p>
            <a:pPr marL="342900" indent="-342900">
              <a:buFont typeface="Arial" panose="020B0604020202020204" pitchFamily="34" charset="0"/>
              <a:buChar char="•"/>
            </a:pPr>
            <a:r>
              <a:rPr lang="en-US">
                <a:solidFill>
                  <a:srgbClr val="002060"/>
                </a:solidFill>
              </a:rPr>
              <a:t>Ask the client if they can see and hear you</a:t>
            </a:r>
          </a:p>
          <a:p>
            <a:pPr marL="342900" indent="-342900">
              <a:buFont typeface="Arial" panose="020B0604020202020204" pitchFamily="34" charset="0"/>
              <a:buChar char="•"/>
            </a:pPr>
            <a:r>
              <a:rPr lang="en-US">
                <a:solidFill>
                  <a:srgbClr val="002060"/>
                </a:solidFill>
              </a:rPr>
              <a:t>Establish what will happen if tech issues arise</a:t>
            </a:r>
          </a:p>
          <a:p>
            <a:pPr marL="342900" indent="-342900">
              <a:buFont typeface="Arial" panose="020B0604020202020204" pitchFamily="34" charset="0"/>
              <a:buChar char="•"/>
            </a:pPr>
            <a:r>
              <a:rPr lang="en-US">
                <a:solidFill>
                  <a:srgbClr val="002060"/>
                </a:solidFill>
              </a:rPr>
              <a:t>Establish a workflow before you start,  how to get needed info, steps for aftercare, steps to get transportation</a:t>
            </a:r>
          </a:p>
          <a:p>
            <a:pPr marL="342900" indent="-342900">
              <a:buFont typeface="Arial" panose="020B0604020202020204" pitchFamily="34" charset="0"/>
              <a:buChar char="•"/>
            </a:pPr>
            <a:r>
              <a:rPr lang="en-US">
                <a:solidFill>
                  <a:srgbClr val="002060"/>
                </a:solidFill>
              </a:rPr>
              <a:t>Tell the client it is ok to ask questions or ask you to restate something they did not hear or understand</a:t>
            </a:r>
          </a:p>
          <a:p>
            <a:pPr marL="342900" indent="-342900">
              <a:lnSpc>
                <a:spcPct val="100000"/>
              </a:lnSpc>
              <a:spcBef>
                <a:spcPts val="0"/>
              </a:spcBef>
              <a:buFont typeface="Arial,Sans-Serif" panose="020B0604020202020204" pitchFamily="34" charset="0"/>
              <a:buChar char="•"/>
            </a:pPr>
            <a:r>
              <a:rPr lang="en-US" sz="1900">
                <a:solidFill>
                  <a:srgbClr val="002060"/>
                </a:solidFill>
              </a:rPr>
              <a:t>Describe what you are doing when you look away to review the EMR and take notes </a:t>
            </a:r>
          </a:p>
          <a:p>
            <a:pPr marL="342900" indent="-342900">
              <a:buChar char="•"/>
            </a:pPr>
            <a:endParaRPr lang="en-US">
              <a:solidFill>
                <a:srgbClr val="002060"/>
              </a:solidFill>
            </a:endParaRPr>
          </a:p>
          <a:p>
            <a:endParaRPr lang="en-US">
              <a:solidFill>
                <a:srgbClr val="002060"/>
              </a:solidFill>
            </a:endParaRPr>
          </a:p>
        </p:txBody>
      </p:sp>
      <p:sp>
        <p:nvSpPr>
          <p:cNvPr id="3" name="Title 2">
            <a:extLst>
              <a:ext uri="{FF2B5EF4-FFF2-40B4-BE49-F238E27FC236}">
                <a16:creationId xmlns:a16="http://schemas.microsoft.com/office/drawing/2014/main" id="{44C22EDD-FFBC-1298-7FE7-EDE8521B333A}"/>
              </a:ext>
            </a:extLst>
          </p:cNvPr>
          <p:cNvSpPr>
            <a:spLocks noGrp="1"/>
          </p:cNvSpPr>
          <p:nvPr>
            <p:ph type="title"/>
          </p:nvPr>
        </p:nvSpPr>
        <p:spPr>
          <a:xfrm>
            <a:off x="821636" y="772928"/>
            <a:ext cx="6236890" cy="1410560"/>
          </a:xfrm>
        </p:spPr>
        <p:txBody>
          <a:bodyPr>
            <a:normAutofit fontScale="90000"/>
          </a:bodyPr>
          <a:lstStyle/>
          <a:p>
            <a:r>
              <a:rPr lang="en-US">
                <a:solidFill>
                  <a:srgbClr val="00B0F0"/>
                </a:solidFill>
              </a:rPr>
              <a:t>Acknowledge and Normalize the Telehealth Process</a:t>
            </a:r>
            <a:br>
              <a:rPr lang="en-US">
                <a:solidFill>
                  <a:srgbClr val="00B0F0"/>
                </a:solidFill>
              </a:rPr>
            </a:br>
            <a:endParaRPr lang="en-US">
              <a:solidFill>
                <a:srgbClr val="00B0F0"/>
              </a:solidFill>
            </a:endParaRPr>
          </a:p>
        </p:txBody>
      </p:sp>
      <p:pic>
        <p:nvPicPr>
          <p:cNvPr id="4" name="Picture 3">
            <a:extLst>
              <a:ext uri="{FF2B5EF4-FFF2-40B4-BE49-F238E27FC236}">
                <a16:creationId xmlns:a16="http://schemas.microsoft.com/office/drawing/2014/main" id="{95024185-3BB1-3988-EC88-E961F4AFB39D}"/>
              </a:ext>
            </a:extLst>
          </p:cNvPr>
          <p:cNvPicPr>
            <a:picLocks noChangeAspect="1"/>
          </p:cNvPicPr>
          <p:nvPr/>
        </p:nvPicPr>
        <p:blipFill>
          <a:blip r:embed="rId2"/>
          <a:stretch>
            <a:fillRect/>
          </a:stretch>
        </p:blipFill>
        <p:spPr>
          <a:xfrm>
            <a:off x="7957188" y="2302642"/>
            <a:ext cx="3944376" cy="2252715"/>
          </a:xfrm>
          <a:prstGeom prst="rect">
            <a:avLst/>
          </a:prstGeom>
        </p:spPr>
      </p:pic>
    </p:spTree>
    <p:extLst>
      <p:ext uri="{BB962C8B-B14F-4D97-AF65-F5344CB8AC3E}">
        <p14:creationId xmlns:p14="http://schemas.microsoft.com/office/powerpoint/2010/main" val="3563042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1FDEA96-86D1-6EAA-0A02-6F86EFD2511E}"/>
              </a:ext>
            </a:extLst>
          </p:cNvPr>
          <p:cNvSpPr>
            <a:spLocks noGrp="1"/>
          </p:cNvSpPr>
          <p:nvPr>
            <p:ph type="subTitle" idx="1"/>
          </p:nvPr>
        </p:nvSpPr>
        <p:spPr>
          <a:xfrm>
            <a:off x="821635" y="2390274"/>
            <a:ext cx="8210069" cy="3710840"/>
          </a:xfrm>
        </p:spPr>
        <p:txBody>
          <a:bodyPr>
            <a:normAutofit/>
          </a:bodyPr>
          <a:lstStyle/>
          <a:p>
            <a:r>
              <a:rPr lang="en-US">
                <a:solidFill>
                  <a:srgbClr val="002060"/>
                </a:solidFill>
              </a:rPr>
              <a:t>Sensory Deprivation</a:t>
            </a:r>
          </a:p>
          <a:p>
            <a:pPr marL="342900" indent="-342900">
              <a:buFont typeface="Arial" panose="020B0604020202020204" pitchFamily="34" charset="0"/>
              <a:buChar char="•"/>
            </a:pPr>
            <a:r>
              <a:rPr lang="en-US">
                <a:solidFill>
                  <a:srgbClr val="002060"/>
                </a:solidFill>
              </a:rPr>
              <a:t>Smell and touch are absent and visuals can be impaired</a:t>
            </a:r>
          </a:p>
          <a:p>
            <a:pPr marL="342900" indent="-342900">
              <a:buFont typeface="Arial" panose="020B0604020202020204" pitchFamily="34" charset="0"/>
              <a:buChar char="•"/>
            </a:pPr>
            <a:r>
              <a:rPr lang="en-US">
                <a:solidFill>
                  <a:srgbClr val="002060"/>
                </a:solidFill>
              </a:rPr>
              <a:t>Ask other professionals (if in room with client) to verify (e.g. smells)</a:t>
            </a:r>
          </a:p>
          <a:p>
            <a:pPr marL="342900" indent="-342900">
              <a:buFont typeface="Arial" panose="020B0604020202020204" pitchFamily="34" charset="0"/>
              <a:buChar char="•"/>
            </a:pPr>
            <a:r>
              <a:rPr lang="en-US">
                <a:solidFill>
                  <a:srgbClr val="002060"/>
                </a:solidFill>
              </a:rPr>
              <a:t>Ask the client permission to look around (“show me”) and get a broader view of their home environment</a:t>
            </a:r>
          </a:p>
          <a:p>
            <a:pPr marL="342900" indent="-342900">
              <a:buFont typeface="Arial" panose="020B0604020202020204" pitchFamily="34" charset="0"/>
              <a:buChar char="•"/>
            </a:pPr>
            <a:r>
              <a:rPr lang="en-US">
                <a:solidFill>
                  <a:srgbClr val="002060"/>
                </a:solidFill>
              </a:rPr>
              <a:t>For patients with auditory impairment, consider providing headphones, or use closed caption on the video platform (TEAMS and Zoom and many other have that option.</a:t>
            </a:r>
          </a:p>
          <a:p>
            <a:r>
              <a:rPr lang="en-US">
                <a:solidFill>
                  <a:srgbClr val="002060"/>
                </a:solidFill>
              </a:rPr>
              <a:t>Participant anxiety: remember rapport IS achievable on video and you can project your care and interest</a:t>
            </a:r>
          </a:p>
        </p:txBody>
      </p:sp>
      <p:sp>
        <p:nvSpPr>
          <p:cNvPr id="3" name="Title 2">
            <a:extLst>
              <a:ext uri="{FF2B5EF4-FFF2-40B4-BE49-F238E27FC236}">
                <a16:creationId xmlns:a16="http://schemas.microsoft.com/office/drawing/2014/main" id="{56F28AAB-5533-7C6B-AD4C-53B614EB95AC}"/>
              </a:ext>
            </a:extLst>
          </p:cNvPr>
          <p:cNvSpPr>
            <a:spLocks noGrp="1"/>
          </p:cNvSpPr>
          <p:nvPr>
            <p:ph type="title"/>
          </p:nvPr>
        </p:nvSpPr>
        <p:spPr>
          <a:xfrm>
            <a:off x="821636" y="756886"/>
            <a:ext cx="4520385" cy="1410560"/>
          </a:xfrm>
        </p:spPr>
        <p:txBody>
          <a:bodyPr/>
          <a:lstStyle/>
          <a:p>
            <a:r>
              <a:rPr lang="en-US">
                <a:solidFill>
                  <a:srgbClr val="00B0F0"/>
                </a:solidFill>
              </a:rPr>
              <a:t>Prepare for Challenges</a:t>
            </a:r>
          </a:p>
        </p:txBody>
      </p:sp>
    </p:spTree>
    <p:extLst>
      <p:ext uri="{BB962C8B-B14F-4D97-AF65-F5344CB8AC3E}">
        <p14:creationId xmlns:p14="http://schemas.microsoft.com/office/powerpoint/2010/main" val="1281118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ass">
            <a:extLst>
              <a:ext uri="{FF2B5EF4-FFF2-40B4-BE49-F238E27FC236}">
                <a16:creationId xmlns:a16="http://schemas.microsoft.com/office/drawing/2014/main" id="{5C2B76F2-37C9-3C24-33A0-8C4787D8C889}"/>
              </a:ext>
            </a:extLst>
          </p:cNvPr>
          <p:cNvPicPr>
            <a:picLocks noChangeAspect="1"/>
          </p:cNvPicPr>
          <p:nvPr/>
        </p:nvPicPr>
        <p:blipFill rotWithShape="1">
          <a:blip r:embed="rId2">
            <a:extLst>
              <a:ext uri="{28A0092B-C50C-407E-A947-70E740481C1C}">
                <a14:useLocalDpi xmlns:a14="http://schemas.microsoft.com/office/drawing/2010/main" val="0"/>
              </a:ext>
            </a:extLst>
          </a:blip>
          <a:srcRect b="15730"/>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14EE2DA-1C05-9E6A-99D0-6C4280710698}"/>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cs typeface="+mj-cs"/>
              </a:rPr>
              <a:t>Getting Started</a:t>
            </a:r>
          </a:p>
        </p:txBody>
      </p:sp>
    </p:spTree>
    <p:extLst>
      <p:ext uri="{BB962C8B-B14F-4D97-AF65-F5344CB8AC3E}">
        <p14:creationId xmlns:p14="http://schemas.microsoft.com/office/powerpoint/2010/main" val="1678052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0BED69A-5F67-71F7-E39B-FA853899B5DD}"/>
              </a:ext>
            </a:extLst>
          </p:cNvPr>
          <p:cNvSpPr>
            <a:spLocks noGrp="1"/>
          </p:cNvSpPr>
          <p:nvPr>
            <p:ph type="subTitle" idx="1"/>
          </p:nvPr>
        </p:nvSpPr>
        <p:spPr>
          <a:xfrm>
            <a:off x="673767" y="2438400"/>
            <a:ext cx="8582527" cy="3678756"/>
          </a:xfrm>
        </p:spPr>
        <p:txBody>
          <a:bodyPr>
            <a:normAutofit fontScale="92500"/>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Start off with some brief informal conversation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Enunciate your words clearly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Practice clarity, reducing the use of medical jargon</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Repeat back what the client says to ensure shared understanding of the patients concerns and your recommendations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There is a time lag with video conferencing technology, allow for that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Emphasize positive non-verbal cues (head nodding, leaning forward)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Limit amount of hand gestures, fidgeting, negative non-verbal cues like crossed arms</a:t>
            </a:r>
          </a:p>
          <a:p>
            <a:pPr marL="457200" marR="0" lvl="1"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marL="457200" marR="0" lvl="1" algn="l" defTabSz="914400" rtl="0" eaLnBrk="1" fontAlgn="auto" latinLnBrk="0" hangingPunct="1">
              <a:lnSpc>
                <a:spcPct val="100000"/>
              </a:lnSpc>
              <a:spcBef>
                <a:spcPts val="0"/>
              </a:spcBef>
              <a:spcAft>
                <a:spcPts val="0"/>
              </a:spcAft>
              <a:buClrTx/>
              <a:buSzTx/>
              <a:tabLst/>
              <a:defRPr/>
            </a:pPr>
            <a:r>
              <a:rPr lang="en-US" b="1">
                <a:solidFill>
                  <a:srgbClr val="002060"/>
                </a:solidFill>
                <a:latin typeface="Arial" panose="020B0604020202020204" pitchFamily="34" charset="0"/>
                <a:cs typeface="Arial" panose="020B0604020202020204" pitchFamily="34" charset="0"/>
              </a:rPr>
              <a:t>Avoid Distractions!</a:t>
            </a:r>
            <a:endParaRPr kumimoji="0" lang="en-US"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endParaRPr lang="en-US">
              <a:solidFill>
                <a:srgbClr val="002060"/>
              </a:solidFill>
            </a:endParaRPr>
          </a:p>
        </p:txBody>
      </p:sp>
      <p:sp>
        <p:nvSpPr>
          <p:cNvPr id="3" name="Title 2">
            <a:extLst>
              <a:ext uri="{FF2B5EF4-FFF2-40B4-BE49-F238E27FC236}">
                <a16:creationId xmlns:a16="http://schemas.microsoft.com/office/drawing/2014/main" id="{6307CB08-3E4B-AE51-4C45-861D3FEF3091}"/>
              </a:ext>
            </a:extLst>
          </p:cNvPr>
          <p:cNvSpPr>
            <a:spLocks noGrp="1"/>
          </p:cNvSpPr>
          <p:nvPr>
            <p:ph type="title"/>
          </p:nvPr>
        </p:nvSpPr>
        <p:spPr>
          <a:xfrm>
            <a:off x="821636" y="740844"/>
            <a:ext cx="3796664" cy="1410560"/>
          </a:xfrm>
        </p:spPr>
        <p:txBody>
          <a:bodyPr/>
          <a:lstStyle/>
          <a:p>
            <a:r>
              <a:rPr lang="en-US">
                <a:solidFill>
                  <a:srgbClr val="00B0F0"/>
                </a:solidFill>
              </a:rPr>
              <a:t>Build Rapport</a:t>
            </a:r>
          </a:p>
        </p:txBody>
      </p:sp>
    </p:spTree>
    <p:extLst>
      <p:ext uri="{BB962C8B-B14F-4D97-AF65-F5344CB8AC3E}">
        <p14:creationId xmlns:p14="http://schemas.microsoft.com/office/powerpoint/2010/main" val="3150686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w of books on a shelf&#10;&#10;Description automatically generated">
            <a:extLst>
              <a:ext uri="{FF2B5EF4-FFF2-40B4-BE49-F238E27FC236}">
                <a16:creationId xmlns:a16="http://schemas.microsoft.com/office/drawing/2014/main" id="{44078C26-870A-29FC-DB6D-C854F6328DFD}"/>
              </a:ext>
            </a:extLst>
          </p:cNvPr>
          <p:cNvPicPr>
            <a:picLocks noChangeAspect="1"/>
          </p:cNvPicPr>
          <p:nvPr/>
        </p:nvPicPr>
        <p:blipFill rotWithShape="1">
          <a:blip r:embed="rId2">
            <a:alphaModFix amt="50000"/>
          </a:blip>
          <a:srcRect t="16028" b="9959"/>
          <a:stretch/>
        </p:blipFill>
        <p:spPr>
          <a:xfrm>
            <a:off x="20" y="1"/>
            <a:ext cx="12191980" cy="6857999"/>
          </a:xfrm>
          <a:prstGeom prst="rect">
            <a:avLst/>
          </a:prstGeom>
        </p:spPr>
      </p:pic>
      <p:sp>
        <p:nvSpPr>
          <p:cNvPr id="3" name="Title 2">
            <a:extLst>
              <a:ext uri="{FF2B5EF4-FFF2-40B4-BE49-F238E27FC236}">
                <a16:creationId xmlns:a16="http://schemas.microsoft.com/office/drawing/2014/main" id="{B15BEE89-447B-B245-EADB-1F78D1F28B4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mj-lt"/>
                <a:cs typeface="+mj-cs"/>
              </a:rPr>
              <a:t>Laws and Regulations</a:t>
            </a:r>
          </a:p>
        </p:txBody>
      </p:sp>
      <p:sp>
        <p:nvSpPr>
          <p:cNvPr id="2" name="Subtitle 1">
            <a:extLst>
              <a:ext uri="{FF2B5EF4-FFF2-40B4-BE49-F238E27FC236}">
                <a16:creationId xmlns:a16="http://schemas.microsoft.com/office/drawing/2014/main" id="{1A5E7115-A4EA-61F3-A582-90570830E67F}"/>
              </a:ext>
            </a:extLst>
          </p:cNvPr>
          <p:cNvSpPr>
            <a:spLocks noGrp="1"/>
          </p:cNvSpPr>
          <p:nvPr>
            <p:ph type="subTitle" idx="1"/>
          </p:nvPr>
        </p:nvSpPr>
        <p:spPr>
          <a:xfrm>
            <a:off x="1524000" y="4159404"/>
            <a:ext cx="9144000" cy="1098395"/>
          </a:xfrm>
        </p:spPr>
        <p:txBody>
          <a:bodyPr vert="horz" lIns="91440" tIns="45720" rIns="91440" bIns="45720" rtlCol="0" anchor="t">
            <a:normAutofit/>
          </a:bodyPr>
          <a:lstStyle/>
          <a:p>
            <a:pPr algn="ctr"/>
            <a:r>
              <a:rPr lang="en-US" sz="2400">
                <a:solidFill>
                  <a:srgbClr val="FFFFFF"/>
                </a:solidFill>
                <a:latin typeface="+mn-lt"/>
                <a:cs typeface="+mn-cs"/>
              </a:rPr>
              <a:t> Your Responsibility!</a:t>
            </a:r>
          </a:p>
        </p:txBody>
      </p:sp>
    </p:spTree>
    <p:extLst>
      <p:ext uri="{BB962C8B-B14F-4D97-AF65-F5344CB8AC3E}">
        <p14:creationId xmlns:p14="http://schemas.microsoft.com/office/powerpoint/2010/main" val="323041248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9F0B1F0-FAA7-8C68-8C5A-744915F96A54}"/>
              </a:ext>
            </a:extLst>
          </p:cNvPr>
          <p:cNvSpPr>
            <a:spLocks noGrp="1"/>
          </p:cNvSpPr>
          <p:nvPr>
            <p:ph type="subTitle" idx="1"/>
          </p:nvPr>
        </p:nvSpPr>
        <p:spPr>
          <a:xfrm>
            <a:off x="821636" y="2470485"/>
            <a:ext cx="6557732" cy="3433010"/>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a:solidFill>
                  <a:srgbClr val="002060"/>
                </a:solidFill>
              </a:rPr>
              <a:t>HIPAA: Federal</a:t>
            </a:r>
          </a:p>
          <a:p>
            <a:pPr marL="342900" indent="-342900">
              <a:buFont typeface="Arial" panose="020B0604020202020204" pitchFamily="34" charset="0"/>
              <a:buChar char="•"/>
            </a:pPr>
            <a:r>
              <a:rPr lang="en-US">
                <a:solidFill>
                  <a:srgbClr val="002060"/>
                </a:solidFill>
              </a:rPr>
              <a:t>Licensure: State Specific</a:t>
            </a:r>
          </a:p>
          <a:p>
            <a:pPr marL="342900" indent="-342900">
              <a:buFont typeface="Arial" panose="020B0604020202020204" pitchFamily="34" charset="0"/>
              <a:buChar char="•"/>
            </a:pPr>
            <a:r>
              <a:rPr lang="en-US">
                <a:solidFill>
                  <a:srgbClr val="002060"/>
                </a:solidFill>
              </a:rPr>
              <a:t>Insurance/Payor (</a:t>
            </a:r>
            <a:r>
              <a:rPr lang="en-US" err="1">
                <a:solidFill>
                  <a:srgbClr val="002060"/>
                </a:solidFill>
              </a:rPr>
              <a:t>eg</a:t>
            </a:r>
            <a:r>
              <a:rPr lang="en-US">
                <a:solidFill>
                  <a:srgbClr val="002060"/>
                </a:solidFill>
              </a:rPr>
              <a:t> CMS vs AHCCCS vs Private vs Self Pay)</a:t>
            </a:r>
          </a:p>
          <a:p>
            <a:pPr marL="342900" indent="-342900">
              <a:buFont typeface="Arial" panose="020B0604020202020204" pitchFamily="34" charset="0"/>
              <a:buChar char="•"/>
            </a:pPr>
            <a:r>
              <a:rPr lang="en-US">
                <a:solidFill>
                  <a:srgbClr val="002060"/>
                </a:solidFill>
              </a:rPr>
              <a:t>DEA: Federal</a:t>
            </a:r>
          </a:p>
          <a:p>
            <a:pPr marL="342900" indent="-342900">
              <a:buFont typeface="Arial" panose="020B0604020202020204" pitchFamily="34" charset="0"/>
              <a:buChar char="•"/>
            </a:pPr>
            <a:r>
              <a:rPr lang="en-US">
                <a:solidFill>
                  <a:srgbClr val="002060"/>
                </a:solidFill>
              </a:rPr>
              <a:t>Federal Laws</a:t>
            </a:r>
          </a:p>
          <a:p>
            <a:pPr marL="342900" indent="-342900">
              <a:buChar char="•"/>
            </a:pPr>
            <a:r>
              <a:rPr lang="en-US">
                <a:solidFill>
                  <a:srgbClr val="002060"/>
                </a:solidFill>
              </a:rPr>
              <a:t>State Laws</a:t>
            </a:r>
          </a:p>
          <a:p>
            <a:pPr algn="ctr"/>
            <a:endParaRPr lang="en-US">
              <a:solidFill>
                <a:srgbClr val="002060"/>
              </a:solidFill>
            </a:endParaRPr>
          </a:p>
          <a:p>
            <a:pPr algn="ctr"/>
            <a:r>
              <a:rPr lang="en-US">
                <a:solidFill>
                  <a:srgbClr val="002060"/>
                </a:solidFill>
              </a:rPr>
              <a:t>HHS-OID has clarified that most fraud is not telehealth specific</a:t>
            </a:r>
            <a:endParaRPr lang="en-US"/>
          </a:p>
          <a:p>
            <a:pPr algn="ctr"/>
            <a:endParaRPr lang="en-US">
              <a:solidFill>
                <a:srgbClr val="C00000"/>
              </a:solidFill>
            </a:endParaRPr>
          </a:p>
        </p:txBody>
      </p:sp>
      <p:sp>
        <p:nvSpPr>
          <p:cNvPr id="3" name="Title 2">
            <a:extLst>
              <a:ext uri="{FF2B5EF4-FFF2-40B4-BE49-F238E27FC236}">
                <a16:creationId xmlns:a16="http://schemas.microsoft.com/office/drawing/2014/main" id="{D72124A3-3159-7A31-B5D2-C80B751EBD0E}"/>
              </a:ext>
            </a:extLst>
          </p:cNvPr>
          <p:cNvSpPr>
            <a:spLocks noGrp="1"/>
          </p:cNvSpPr>
          <p:nvPr>
            <p:ph type="title"/>
          </p:nvPr>
        </p:nvSpPr>
        <p:spPr>
          <a:xfrm>
            <a:off x="821636" y="756886"/>
            <a:ext cx="7456090" cy="1410560"/>
          </a:xfrm>
        </p:spPr>
        <p:txBody>
          <a:bodyPr/>
          <a:lstStyle/>
          <a:p>
            <a:r>
              <a:rPr lang="en-US">
                <a:solidFill>
                  <a:srgbClr val="00B0F0"/>
                </a:solidFill>
              </a:rPr>
              <a:t>Know the Regulations</a:t>
            </a:r>
          </a:p>
        </p:txBody>
      </p:sp>
    </p:spTree>
    <p:extLst>
      <p:ext uri="{BB962C8B-B14F-4D97-AF65-F5344CB8AC3E}">
        <p14:creationId xmlns:p14="http://schemas.microsoft.com/office/powerpoint/2010/main" val="112247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1C3DFA2-A774-E916-43D3-5E26DBE60C68}"/>
              </a:ext>
            </a:extLst>
          </p:cNvPr>
          <p:cNvSpPr>
            <a:spLocks noGrp="1"/>
          </p:cNvSpPr>
          <p:nvPr>
            <p:ph type="subTitle" idx="1"/>
          </p:nvPr>
        </p:nvSpPr>
        <p:spPr>
          <a:xfrm>
            <a:off x="821635" y="2165684"/>
            <a:ext cx="8530911" cy="4122821"/>
          </a:xfrm>
        </p:spPr>
        <p:txBody>
          <a:bodyPr vert="horz" lIns="91440" tIns="45720" rIns="91440" bIns="45720" rtlCol="0" anchor="t">
            <a:normAutofit/>
          </a:bodyPr>
          <a:lstStyle/>
          <a:p>
            <a:r>
              <a:rPr lang="en-US">
                <a:solidFill>
                  <a:srgbClr val="002060"/>
                </a:solidFill>
              </a:rPr>
              <a:t>Same standard of care required as in-person services:</a:t>
            </a:r>
          </a:p>
          <a:p>
            <a:pPr marL="342900" indent="-342900">
              <a:buFont typeface="Arial" panose="020B0604020202020204" pitchFamily="34" charset="0"/>
              <a:buChar char="•"/>
            </a:pPr>
            <a:r>
              <a:rPr lang="en-US">
                <a:solidFill>
                  <a:srgbClr val="002060"/>
                </a:solidFill>
              </a:rPr>
              <a:t>Must be licensed in Arizona to provide services to persons in AZ </a:t>
            </a:r>
          </a:p>
          <a:p>
            <a:pPr marL="342900" indent="-342900">
              <a:buFont typeface="Arial" panose="020B0604020202020204" pitchFamily="34" charset="0"/>
              <a:buChar char="•"/>
            </a:pPr>
            <a:r>
              <a:rPr lang="en-US">
                <a:solidFill>
                  <a:srgbClr val="002060"/>
                </a:solidFill>
              </a:rPr>
              <a:t>Where the patient is located determines the State License oversight.  </a:t>
            </a:r>
            <a:r>
              <a:rPr lang="en-US" err="1">
                <a:solidFill>
                  <a:srgbClr val="002060"/>
                </a:solidFill>
              </a:rPr>
              <a:t>Eg</a:t>
            </a:r>
            <a:r>
              <a:rPr lang="en-US">
                <a:solidFill>
                  <a:srgbClr val="002060"/>
                </a:solidFill>
              </a:rPr>
              <a:t>: AZ patient on vacation in WI is under WI State oversight. Licensed health care professionals have always had to comply with federal and state laws as well as state licensing requirements where the care is received.</a:t>
            </a:r>
          </a:p>
          <a:p>
            <a:pPr marL="342900" indent="-342900">
              <a:buFont typeface="Arial" panose="020B0604020202020204" pitchFamily="34" charset="0"/>
              <a:buChar char="•"/>
            </a:pPr>
            <a:r>
              <a:rPr lang="en-US">
                <a:solidFill>
                  <a:srgbClr val="002060"/>
                </a:solidFill>
              </a:rPr>
              <a:t>Some states require the provider be licensed in the state the provider is located as well as the state the patient is located</a:t>
            </a:r>
          </a:p>
          <a:p>
            <a:pPr marL="342900" indent="-342900">
              <a:buFont typeface="Arial" panose="020B0604020202020204" pitchFamily="34" charset="0"/>
              <a:buChar char="•"/>
            </a:pPr>
            <a:r>
              <a:rPr lang="en-US">
                <a:solidFill>
                  <a:srgbClr val="002060"/>
                </a:solidFill>
              </a:rPr>
              <a:t>Cross-state licensing varies by state. </a:t>
            </a:r>
          </a:p>
          <a:p>
            <a:r>
              <a:rPr lang="en-US">
                <a:solidFill>
                  <a:srgbClr val="002060"/>
                </a:solidFill>
                <a:hlinkClick r:id="rId2"/>
              </a:rPr>
              <a:t>Compare policy by stat-CCHP (cchpca.org)</a:t>
            </a:r>
            <a:endParaRPr lang="en-US">
              <a:solidFill>
                <a:srgbClr val="002060"/>
              </a:solidFill>
            </a:endParaRPr>
          </a:p>
          <a:p>
            <a:endParaRPr lang="en-US">
              <a:solidFill>
                <a:srgbClr val="002060"/>
              </a:solidFill>
            </a:endParaRPr>
          </a:p>
        </p:txBody>
      </p:sp>
      <p:sp>
        <p:nvSpPr>
          <p:cNvPr id="3" name="Title 2">
            <a:extLst>
              <a:ext uri="{FF2B5EF4-FFF2-40B4-BE49-F238E27FC236}">
                <a16:creationId xmlns:a16="http://schemas.microsoft.com/office/drawing/2014/main" id="{A22AE7A3-E025-F78F-72FD-E5EBAC533CE2}"/>
              </a:ext>
            </a:extLst>
          </p:cNvPr>
          <p:cNvSpPr>
            <a:spLocks noGrp="1"/>
          </p:cNvSpPr>
          <p:nvPr>
            <p:ph type="title"/>
          </p:nvPr>
        </p:nvSpPr>
        <p:spPr>
          <a:xfrm>
            <a:off x="821635" y="569496"/>
            <a:ext cx="3796664" cy="1410560"/>
          </a:xfrm>
        </p:spPr>
        <p:txBody>
          <a:bodyPr/>
          <a:lstStyle/>
          <a:p>
            <a:r>
              <a:rPr lang="en-US">
                <a:solidFill>
                  <a:srgbClr val="00B0F0"/>
                </a:solidFill>
              </a:rPr>
              <a:t>State Licensing Requirements</a:t>
            </a:r>
          </a:p>
        </p:txBody>
      </p:sp>
      <p:pic>
        <p:nvPicPr>
          <p:cNvPr id="4" name="Picture 3">
            <a:extLst>
              <a:ext uri="{FF2B5EF4-FFF2-40B4-BE49-F238E27FC236}">
                <a16:creationId xmlns:a16="http://schemas.microsoft.com/office/drawing/2014/main" id="{1C4E095A-C0A8-9927-427C-E3BD2AA82E63}"/>
              </a:ext>
            </a:extLst>
          </p:cNvPr>
          <p:cNvPicPr>
            <a:picLocks noChangeAspect="1"/>
          </p:cNvPicPr>
          <p:nvPr/>
        </p:nvPicPr>
        <p:blipFill>
          <a:blip r:embed="rId3"/>
          <a:stretch>
            <a:fillRect/>
          </a:stretch>
        </p:blipFill>
        <p:spPr>
          <a:xfrm>
            <a:off x="7209421" y="419455"/>
            <a:ext cx="2143125" cy="2143125"/>
          </a:xfrm>
          <a:prstGeom prst="rect">
            <a:avLst/>
          </a:prstGeom>
        </p:spPr>
      </p:pic>
    </p:spTree>
    <p:extLst>
      <p:ext uri="{BB962C8B-B14F-4D97-AF65-F5344CB8AC3E}">
        <p14:creationId xmlns:p14="http://schemas.microsoft.com/office/powerpoint/2010/main" val="260677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594AF46-CCFD-8090-498A-1009E8912A8A}"/>
              </a:ext>
            </a:extLst>
          </p:cNvPr>
          <p:cNvSpPr>
            <a:spLocks noGrp="1"/>
          </p:cNvSpPr>
          <p:nvPr>
            <p:ph type="subTitle" idx="1"/>
          </p:nvPr>
        </p:nvSpPr>
        <p:spPr>
          <a:xfrm>
            <a:off x="821636" y="2632666"/>
            <a:ext cx="6092511" cy="2789565"/>
          </a:xfrm>
        </p:spPr>
        <p:txBody>
          <a:bodyPr/>
          <a:lstStyle/>
          <a:p>
            <a:r>
              <a:rPr lang="en-US">
                <a:solidFill>
                  <a:srgbClr val="002060"/>
                </a:solidFill>
              </a:rPr>
              <a:t>Arizona is in the Interstate Medical Licensure Compact</a:t>
            </a:r>
          </a:p>
          <a:p>
            <a:r>
              <a:rPr lang="en-US">
                <a:solidFill>
                  <a:srgbClr val="002060"/>
                </a:solidFill>
              </a:rPr>
              <a:t>This compact requires providers to have a:</a:t>
            </a:r>
          </a:p>
          <a:p>
            <a:pPr marL="342900" indent="-342900">
              <a:buFont typeface="Arial" panose="020B0604020202020204" pitchFamily="34" charset="0"/>
              <a:buChar char="•"/>
            </a:pPr>
            <a:r>
              <a:rPr lang="en-US">
                <a:solidFill>
                  <a:srgbClr val="002060"/>
                </a:solidFill>
              </a:rPr>
              <a:t>State of Principal Licenses (SPL)</a:t>
            </a:r>
          </a:p>
          <a:p>
            <a:pPr marL="342900" indent="-342900">
              <a:buFont typeface="Arial" panose="020B0604020202020204" pitchFamily="34" charset="0"/>
              <a:buChar char="•"/>
            </a:pPr>
            <a:r>
              <a:rPr lang="en-US">
                <a:solidFill>
                  <a:srgbClr val="002060"/>
                </a:solidFill>
              </a:rPr>
              <a:t>Initial Compact fee</a:t>
            </a:r>
          </a:p>
          <a:p>
            <a:pPr marL="342900" indent="-342900">
              <a:buFont typeface="Arial" panose="020B0604020202020204" pitchFamily="34" charset="0"/>
              <a:buChar char="•"/>
            </a:pPr>
            <a:r>
              <a:rPr lang="en-US">
                <a:solidFill>
                  <a:srgbClr val="002060"/>
                </a:solidFill>
              </a:rPr>
              <a:t>Individual license + fee for each additional state</a:t>
            </a:r>
          </a:p>
          <a:p>
            <a:r>
              <a:rPr lang="en-US">
                <a:solidFill>
                  <a:srgbClr val="002060"/>
                </a:solidFill>
                <a:hlinkClick r:id="rId2"/>
              </a:rPr>
              <a:t>https://www.imlcc.org/</a:t>
            </a:r>
            <a:endParaRPr lang="en-US">
              <a:solidFill>
                <a:srgbClr val="002060"/>
              </a:solidFill>
            </a:endParaRPr>
          </a:p>
          <a:p>
            <a:endParaRPr lang="en-US">
              <a:solidFill>
                <a:srgbClr val="002060"/>
              </a:solidFill>
            </a:endParaRPr>
          </a:p>
        </p:txBody>
      </p:sp>
      <p:sp>
        <p:nvSpPr>
          <p:cNvPr id="3" name="Title 2">
            <a:extLst>
              <a:ext uri="{FF2B5EF4-FFF2-40B4-BE49-F238E27FC236}">
                <a16:creationId xmlns:a16="http://schemas.microsoft.com/office/drawing/2014/main" id="{B149BBB3-26BE-4B79-AFCB-F65F2A91AF16}"/>
              </a:ext>
            </a:extLst>
          </p:cNvPr>
          <p:cNvSpPr>
            <a:spLocks noGrp="1"/>
          </p:cNvSpPr>
          <p:nvPr>
            <p:ph type="title"/>
          </p:nvPr>
        </p:nvSpPr>
        <p:spPr>
          <a:xfrm>
            <a:off x="821636" y="692717"/>
            <a:ext cx="3796664" cy="1410560"/>
          </a:xfrm>
        </p:spPr>
        <p:txBody>
          <a:bodyPr>
            <a:normAutofit fontScale="90000"/>
          </a:bodyPr>
          <a:lstStyle/>
          <a:p>
            <a:r>
              <a:rPr lang="en-US">
                <a:solidFill>
                  <a:srgbClr val="00B0F0"/>
                </a:solidFill>
              </a:rPr>
              <a:t>Interstate Medical Licensure Compact</a:t>
            </a:r>
          </a:p>
        </p:txBody>
      </p:sp>
      <p:pic>
        <p:nvPicPr>
          <p:cNvPr id="4" name="Picture 3">
            <a:extLst>
              <a:ext uri="{FF2B5EF4-FFF2-40B4-BE49-F238E27FC236}">
                <a16:creationId xmlns:a16="http://schemas.microsoft.com/office/drawing/2014/main" id="{AA98F285-8198-5A99-3F99-1AB56E76349E}"/>
              </a:ext>
            </a:extLst>
          </p:cNvPr>
          <p:cNvPicPr>
            <a:picLocks noChangeAspect="1"/>
          </p:cNvPicPr>
          <p:nvPr/>
        </p:nvPicPr>
        <p:blipFill>
          <a:blip r:embed="rId3"/>
          <a:stretch>
            <a:fillRect/>
          </a:stretch>
        </p:blipFill>
        <p:spPr>
          <a:xfrm>
            <a:off x="6207515" y="1645812"/>
            <a:ext cx="3245552" cy="2789565"/>
          </a:xfrm>
          <a:prstGeom prst="rect">
            <a:avLst/>
          </a:prstGeom>
        </p:spPr>
      </p:pic>
    </p:spTree>
    <p:extLst>
      <p:ext uri="{BB962C8B-B14F-4D97-AF65-F5344CB8AC3E}">
        <p14:creationId xmlns:p14="http://schemas.microsoft.com/office/powerpoint/2010/main" val="8447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913330-2598-B43D-64B5-5BA6FE068557}"/>
              </a:ext>
            </a:extLst>
          </p:cNvPr>
          <p:cNvSpPr>
            <a:spLocks noGrp="1"/>
          </p:cNvSpPr>
          <p:nvPr>
            <p:ph type="subTitle" idx="1"/>
          </p:nvPr>
        </p:nvSpPr>
        <p:spPr>
          <a:xfrm>
            <a:off x="671282" y="1808504"/>
            <a:ext cx="5551717" cy="4566896"/>
          </a:xfrm>
        </p:spPr>
        <p:txBody>
          <a:bodyPr vert="horz" lIns="91440" tIns="45720" rIns="91440" bIns="45720" rtlCol="0" anchor="t">
            <a:normAutofit/>
          </a:bodyPr>
          <a:lstStyle/>
          <a:p>
            <a:r>
              <a:rPr lang="en-US">
                <a:solidFill>
                  <a:srgbClr val="0C3B5F"/>
                </a:solidFill>
              </a:rPr>
              <a:t>AZ Statue requires informed consent to be obtained prior to providing care via telehealth. Document in the medical record.</a:t>
            </a:r>
            <a:endParaRPr lang="en-US"/>
          </a:p>
          <a:p>
            <a:pPr marL="342900" indent="-342900">
              <a:buFont typeface="Arial" panose="020B0604020202020204" pitchFamily="34" charset="0"/>
              <a:buChar char="•"/>
            </a:pPr>
            <a:r>
              <a:rPr lang="en-US">
                <a:solidFill>
                  <a:srgbClr val="0C3B5F"/>
                </a:solidFill>
              </a:rPr>
              <a:t>If unable to obtain written consent on the form, document that the form, consent, rights, etc. were explained to the client and the client consented verbally</a:t>
            </a:r>
          </a:p>
          <a:p>
            <a:r>
              <a:rPr lang="en-US">
                <a:solidFill>
                  <a:srgbClr val="0C3B5F"/>
                </a:solidFill>
              </a:rPr>
              <a:t>Document in medical record that the services were “provided via audio/video telehealth” and that there is a need for, effectiveness, and appropriateness of the telehealth medium</a:t>
            </a:r>
          </a:p>
          <a:p>
            <a:pPr marL="342900" indent="-342900">
              <a:buFont typeface="Arial" panose="020B0604020202020204" pitchFamily="34" charset="0"/>
              <a:buChar char="•"/>
            </a:pPr>
            <a:r>
              <a:rPr lang="en-US">
                <a:solidFill>
                  <a:srgbClr val="0C3B5F"/>
                </a:solidFill>
              </a:rPr>
              <a:t>If audio only (phone), document that patient is unable to achieve video </a:t>
            </a:r>
          </a:p>
          <a:p>
            <a:pPr marL="548005" lvl="1"/>
            <a:endParaRPr lang="en-US">
              <a:solidFill>
                <a:srgbClr val="0C3B5F"/>
              </a:solidFill>
              <a:ea typeface="Calibri" panose="020F0502020204030204"/>
              <a:cs typeface="Calibri" panose="020F0502020204030204"/>
            </a:endParaRPr>
          </a:p>
          <a:p>
            <a:pPr marL="342900" indent="-342900">
              <a:buFont typeface="Arial" panose="020B0604020202020204" pitchFamily="34" charset="0"/>
              <a:buChar char="•"/>
            </a:pPr>
            <a:endParaRPr lang="en-US">
              <a:solidFill>
                <a:schemeClr val="tx1"/>
              </a:solidFill>
            </a:endParaRPr>
          </a:p>
        </p:txBody>
      </p:sp>
      <p:sp>
        <p:nvSpPr>
          <p:cNvPr id="3" name="Title 2">
            <a:extLst>
              <a:ext uri="{FF2B5EF4-FFF2-40B4-BE49-F238E27FC236}">
                <a16:creationId xmlns:a16="http://schemas.microsoft.com/office/drawing/2014/main" id="{59AEC4D0-F5AC-3941-04A0-AEE9F902374B}"/>
              </a:ext>
            </a:extLst>
          </p:cNvPr>
          <p:cNvSpPr>
            <a:spLocks noGrp="1"/>
          </p:cNvSpPr>
          <p:nvPr>
            <p:ph type="title"/>
          </p:nvPr>
        </p:nvSpPr>
        <p:spPr>
          <a:xfrm>
            <a:off x="671283" y="482600"/>
            <a:ext cx="10849433" cy="1084604"/>
          </a:xfrm>
        </p:spPr>
        <p:txBody>
          <a:bodyPr/>
          <a:lstStyle/>
          <a:p>
            <a:r>
              <a:rPr lang="en-US">
                <a:solidFill>
                  <a:srgbClr val="0099D9"/>
                </a:solidFill>
                <a:latin typeface="Arial"/>
                <a:cs typeface="Arial"/>
              </a:rPr>
              <a:t>Documentation</a:t>
            </a:r>
            <a:endParaRPr lang="en-US"/>
          </a:p>
        </p:txBody>
      </p:sp>
      <p:pic>
        <p:nvPicPr>
          <p:cNvPr id="2050" name="Picture 2" descr="Tricky Informed Consent Issues and How to Handle Them">
            <a:extLst>
              <a:ext uri="{FF2B5EF4-FFF2-40B4-BE49-F238E27FC236}">
                <a16:creationId xmlns:a16="http://schemas.microsoft.com/office/drawing/2014/main" id="{168BED03-D906-6082-D7BE-90431C169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1567204"/>
            <a:ext cx="5599833" cy="335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936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CD123BE-5FDA-DB09-86F5-FE5BAF354E33}"/>
              </a:ext>
            </a:extLst>
          </p:cNvPr>
          <p:cNvSpPr>
            <a:spLocks noGrp="1"/>
          </p:cNvSpPr>
          <p:nvPr>
            <p:ph type="subTitle" idx="1"/>
          </p:nvPr>
        </p:nvSpPr>
        <p:spPr>
          <a:xfrm>
            <a:off x="4817660" y="2047164"/>
            <a:ext cx="4310298" cy="4244454"/>
          </a:xfrm>
        </p:spPr>
        <p:txBody>
          <a:bodyPr vert="horz" lIns="91440" tIns="45720" rIns="91440" bIns="45720" rtlCol="0" anchor="t">
            <a:normAutofit/>
          </a:bodyPr>
          <a:lstStyle/>
          <a:p>
            <a:pPr marL="342900" indent="-342900">
              <a:buFont typeface="Arial" panose="020B0604020202020204" pitchFamily="34" charset="0"/>
              <a:buChar char="•"/>
            </a:pPr>
            <a:r>
              <a:rPr lang="en-US">
                <a:solidFill>
                  <a:srgbClr val="002060"/>
                </a:solidFill>
              </a:rPr>
              <a:t>AZ Statute requires Informed Consent to be obtained prior to providing care via telehealth. Document.</a:t>
            </a:r>
          </a:p>
          <a:p>
            <a:pPr marL="342900" indent="-342900">
              <a:buFont typeface="Arial" panose="020B0604020202020204" pitchFamily="34" charset="0"/>
              <a:buChar char="•"/>
            </a:pPr>
            <a:r>
              <a:rPr lang="en-US">
                <a:solidFill>
                  <a:srgbClr val="002060"/>
                </a:solidFill>
              </a:rPr>
              <a:t>Establishment of a Provider-Patient relationship is achieved via interactive video-audio</a:t>
            </a:r>
          </a:p>
          <a:p>
            <a:pPr marL="342900" indent="-342900">
              <a:buFont typeface="Arial" panose="020B0604020202020204" pitchFamily="34" charset="0"/>
              <a:buChar char="•"/>
            </a:pPr>
            <a:r>
              <a:rPr lang="en-US">
                <a:solidFill>
                  <a:srgbClr val="002060"/>
                </a:solidFill>
              </a:rPr>
              <a:t>Telehealth is defined as a means to establish a face-to-face contact</a:t>
            </a:r>
          </a:p>
          <a:p>
            <a:pPr marL="342900" indent="-342900">
              <a:buFont typeface="Arial" panose="020B0604020202020204" pitchFamily="34" charset="0"/>
              <a:buChar char="•"/>
            </a:pPr>
            <a:r>
              <a:rPr lang="en-US">
                <a:solidFill>
                  <a:srgbClr val="002060"/>
                </a:solidFill>
              </a:rPr>
              <a:t>Must be licensed in the state of AZ to see any person located in AZ</a:t>
            </a:r>
          </a:p>
          <a:p>
            <a:pPr marL="342900" indent="-342900">
              <a:buFont typeface="Arial" panose="020B0604020202020204" pitchFamily="34" charset="0"/>
              <a:buChar char="•"/>
            </a:pPr>
            <a:endParaRPr lang="en-US">
              <a:solidFill>
                <a:srgbClr val="002060"/>
              </a:solidFill>
            </a:endParaRPr>
          </a:p>
        </p:txBody>
      </p:sp>
      <p:sp>
        <p:nvSpPr>
          <p:cNvPr id="3" name="Title 2">
            <a:extLst>
              <a:ext uri="{FF2B5EF4-FFF2-40B4-BE49-F238E27FC236}">
                <a16:creationId xmlns:a16="http://schemas.microsoft.com/office/drawing/2014/main" id="{692EF6C9-95AD-58CA-E0A9-A9CC7374E293}"/>
              </a:ext>
            </a:extLst>
          </p:cNvPr>
          <p:cNvSpPr>
            <a:spLocks noGrp="1"/>
          </p:cNvSpPr>
          <p:nvPr>
            <p:ph type="title"/>
          </p:nvPr>
        </p:nvSpPr>
        <p:spPr>
          <a:xfrm>
            <a:off x="5257646" y="509320"/>
            <a:ext cx="3796664" cy="1410560"/>
          </a:xfrm>
        </p:spPr>
        <p:txBody>
          <a:bodyPr/>
          <a:lstStyle/>
          <a:p>
            <a:r>
              <a:rPr lang="en-US">
                <a:solidFill>
                  <a:srgbClr val="00B0F0"/>
                </a:solidFill>
              </a:rPr>
              <a:t>Arizona State Regulations</a:t>
            </a:r>
          </a:p>
        </p:txBody>
      </p:sp>
      <p:pic>
        <p:nvPicPr>
          <p:cNvPr id="4" name="Picture 3">
            <a:extLst>
              <a:ext uri="{FF2B5EF4-FFF2-40B4-BE49-F238E27FC236}">
                <a16:creationId xmlns:a16="http://schemas.microsoft.com/office/drawing/2014/main" id="{5459D903-5B25-5A6B-6681-D7A641564FA8}"/>
              </a:ext>
            </a:extLst>
          </p:cNvPr>
          <p:cNvPicPr>
            <a:picLocks noChangeAspect="1"/>
          </p:cNvPicPr>
          <p:nvPr/>
        </p:nvPicPr>
        <p:blipFill>
          <a:blip r:embed="rId2"/>
          <a:stretch>
            <a:fillRect/>
          </a:stretch>
        </p:blipFill>
        <p:spPr>
          <a:xfrm>
            <a:off x="0" y="846161"/>
            <a:ext cx="4878046" cy="4878046"/>
          </a:xfrm>
          <a:prstGeom prst="rect">
            <a:avLst/>
          </a:prstGeom>
        </p:spPr>
      </p:pic>
    </p:spTree>
    <p:extLst>
      <p:ext uri="{BB962C8B-B14F-4D97-AF65-F5344CB8AC3E}">
        <p14:creationId xmlns:p14="http://schemas.microsoft.com/office/powerpoint/2010/main" val="159323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2C24339-FD87-2222-8239-50DA86C99BBC}"/>
              </a:ext>
            </a:extLst>
          </p:cNvPr>
          <p:cNvSpPr>
            <a:spLocks noGrp="1"/>
          </p:cNvSpPr>
          <p:nvPr>
            <p:ph type="subTitle" idx="1"/>
          </p:nvPr>
        </p:nvSpPr>
        <p:spPr>
          <a:xfrm>
            <a:off x="821636" y="2151404"/>
            <a:ext cx="8290280" cy="3965752"/>
          </a:xfrm>
        </p:spPr>
        <p:txBody>
          <a:bodyPr>
            <a:normAutofit/>
          </a:bodyPr>
          <a:lstStyle/>
          <a:p>
            <a:r>
              <a:rPr lang="en-US">
                <a:solidFill>
                  <a:srgbClr val="002060"/>
                </a:solidFill>
              </a:rPr>
              <a:t>All forms of telehealth are covered including:</a:t>
            </a:r>
          </a:p>
          <a:p>
            <a:pPr marL="342900" indent="-342900">
              <a:buFont typeface="Arial" panose="020B0604020202020204" pitchFamily="34" charset="0"/>
              <a:buChar char="•"/>
            </a:pPr>
            <a:r>
              <a:rPr lang="en-US">
                <a:solidFill>
                  <a:srgbClr val="002060"/>
                </a:solidFill>
              </a:rPr>
              <a:t>Asynchronous (store and forward)</a:t>
            </a:r>
          </a:p>
          <a:p>
            <a:pPr marL="342900" indent="-342900">
              <a:buFont typeface="Arial" panose="020B0604020202020204" pitchFamily="34" charset="0"/>
              <a:buChar char="•"/>
            </a:pPr>
            <a:r>
              <a:rPr lang="en-US">
                <a:solidFill>
                  <a:srgbClr val="002060"/>
                </a:solidFill>
              </a:rPr>
              <a:t>Remote Patient Monitoring</a:t>
            </a:r>
          </a:p>
          <a:p>
            <a:pPr marL="342900" indent="-342900">
              <a:buFont typeface="Arial" panose="020B0604020202020204" pitchFamily="34" charset="0"/>
              <a:buChar char="•"/>
            </a:pPr>
            <a:r>
              <a:rPr lang="en-US">
                <a:solidFill>
                  <a:srgbClr val="002060"/>
                </a:solidFill>
              </a:rPr>
              <a:t>Teledentistry</a:t>
            </a:r>
          </a:p>
          <a:p>
            <a:pPr marL="342900" indent="-342900">
              <a:buFont typeface="Arial" panose="020B0604020202020204" pitchFamily="34" charset="0"/>
              <a:buChar char="•"/>
            </a:pPr>
            <a:r>
              <a:rPr lang="en-US">
                <a:solidFill>
                  <a:srgbClr val="002060"/>
                </a:solidFill>
              </a:rPr>
              <a:t>Synchronous (interactive audio and video)</a:t>
            </a:r>
          </a:p>
          <a:p>
            <a:pPr marL="342900" indent="-342900">
              <a:buFont typeface="Arial" panose="020B0604020202020204" pitchFamily="34" charset="0"/>
              <a:buChar char="•"/>
            </a:pPr>
            <a:r>
              <a:rPr lang="en-US">
                <a:solidFill>
                  <a:srgbClr val="002060"/>
                </a:solidFill>
              </a:rPr>
              <a:t>Telephonic (audio only)</a:t>
            </a:r>
          </a:p>
          <a:p>
            <a:r>
              <a:rPr lang="en-US">
                <a:solidFill>
                  <a:srgbClr val="002060"/>
                </a:solidFill>
                <a:hlinkClick r:id="rId2"/>
              </a:rPr>
              <a:t>Telehealth Code Set and Resources</a:t>
            </a:r>
            <a:endParaRPr lang="en-US">
              <a:solidFill>
                <a:srgbClr val="002060"/>
              </a:solidFill>
            </a:endParaRPr>
          </a:p>
          <a:p>
            <a:r>
              <a:rPr lang="en-US">
                <a:solidFill>
                  <a:srgbClr val="002060"/>
                </a:solidFill>
              </a:rPr>
              <a:t>Non-IHS/638 providers must currently be licensed in the state of Arizona to provide AHCCCS members via telehealth</a:t>
            </a:r>
          </a:p>
          <a:p>
            <a:r>
              <a:rPr lang="en-US">
                <a:solidFill>
                  <a:srgbClr val="002060"/>
                </a:solidFill>
              </a:rPr>
              <a:t>IHS/638 licensure requirements remain the same</a:t>
            </a:r>
          </a:p>
          <a:p>
            <a:pPr marL="342900" indent="-342900">
              <a:buFont typeface="Arial" panose="020B0604020202020204" pitchFamily="34" charset="0"/>
              <a:buChar char="•"/>
            </a:pPr>
            <a:endParaRPr lang="en-US">
              <a:solidFill>
                <a:srgbClr val="002060"/>
              </a:solidFill>
            </a:endParaRPr>
          </a:p>
        </p:txBody>
      </p:sp>
      <p:sp>
        <p:nvSpPr>
          <p:cNvPr id="3" name="Title 2">
            <a:extLst>
              <a:ext uri="{FF2B5EF4-FFF2-40B4-BE49-F238E27FC236}">
                <a16:creationId xmlns:a16="http://schemas.microsoft.com/office/drawing/2014/main" id="{2E82B194-3AD3-0375-6F59-C97FD73BAF7C}"/>
              </a:ext>
            </a:extLst>
          </p:cNvPr>
          <p:cNvSpPr>
            <a:spLocks noGrp="1"/>
          </p:cNvSpPr>
          <p:nvPr>
            <p:ph type="title"/>
          </p:nvPr>
        </p:nvSpPr>
        <p:spPr>
          <a:xfrm>
            <a:off x="821636" y="740844"/>
            <a:ext cx="7751913" cy="1410560"/>
          </a:xfrm>
        </p:spPr>
        <p:txBody>
          <a:bodyPr>
            <a:normAutofit/>
          </a:bodyPr>
          <a:lstStyle/>
          <a:p>
            <a:r>
              <a:rPr lang="en-US">
                <a:solidFill>
                  <a:srgbClr val="00B0F0"/>
                </a:solidFill>
              </a:rPr>
              <a:t>Arizona: Key AHCCCS Information</a:t>
            </a:r>
          </a:p>
        </p:txBody>
      </p:sp>
    </p:spTree>
    <p:extLst>
      <p:ext uri="{BB962C8B-B14F-4D97-AF65-F5344CB8AC3E}">
        <p14:creationId xmlns:p14="http://schemas.microsoft.com/office/powerpoint/2010/main" val="3044890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BCAA53C-1E90-7450-6892-E1935D1E6DAE}"/>
              </a:ext>
            </a:extLst>
          </p:cNvPr>
          <p:cNvSpPr>
            <a:spLocks noGrp="1"/>
          </p:cNvSpPr>
          <p:nvPr>
            <p:ph type="subTitle" idx="1"/>
          </p:nvPr>
        </p:nvSpPr>
        <p:spPr>
          <a:xfrm>
            <a:off x="821635" y="2295783"/>
            <a:ext cx="8450701" cy="3944595"/>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Higher Non-Facility Rate Payment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Allowing Direct Supervision by Telehealth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Reimbursement for Virtual DSMT (Diabetes Self-Management and MNT (Medical Nutrition Therapy)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Virtual DSMT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Marriage and Family Therapists and Mental Health Counselors are added to the permanent list of eligible telehealth 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Opioid Treatment Programs for Virtual Assessments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General Supervision for Physical and Occupational Therapists in Private Practice</a:t>
            </a:r>
          </a:p>
          <a:p>
            <a:r>
              <a:rPr lang="en-US">
                <a:hlinkClick r:id="rId2"/>
              </a:rPr>
              <a:t>FINAL-2024-PHYSICIAN-FEE-SCHEDULE21.pdf (cchpca.org)</a:t>
            </a:r>
            <a:endParaRPr lang="en-US">
              <a:solidFill>
                <a:srgbClr val="002060"/>
              </a:solidFill>
              <a:latin typeface="Arial" panose="020B0604020202020204" pitchFamily="34" charset="0"/>
              <a:cs typeface="Arial" panose="020B0604020202020204" pitchFamily="34" charset="0"/>
            </a:endParaRPr>
          </a:p>
          <a:p>
            <a:r>
              <a:rPr lang="en-US">
                <a:hlinkClick r:id="rId3"/>
              </a:rPr>
              <a:t>MLN901705 - Telehealth Services (cms.gov)</a:t>
            </a:r>
            <a:endParaRPr lang="en-US">
              <a:solidFill>
                <a:srgbClr val="002060"/>
              </a:solidFill>
              <a:latin typeface="Arial" panose="020B0604020202020204" pitchFamily="34" charset="0"/>
              <a:cs typeface="Arial" panose="020B0604020202020204" pitchFamily="34" charset="0"/>
            </a:endParaRPr>
          </a:p>
          <a:p>
            <a:endParaRPr lang="en-US">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0BF48E6F-6AA5-29C6-29D8-FF9E4C5204F8}"/>
              </a:ext>
            </a:extLst>
          </p:cNvPr>
          <p:cNvSpPr>
            <a:spLocks noGrp="1"/>
          </p:cNvSpPr>
          <p:nvPr>
            <p:ph type="title"/>
          </p:nvPr>
        </p:nvSpPr>
        <p:spPr>
          <a:xfrm>
            <a:off x="821636" y="885223"/>
            <a:ext cx="8081732" cy="1410560"/>
          </a:xfrm>
        </p:spPr>
        <p:txBody>
          <a:bodyPr/>
          <a:lstStyle/>
          <a:p>
            <a:r>
              <a:rPr lang="en-US">
                <a:solidFill>
                  <a:srgbClr val="00B0F0"/>
                </a:solidFill>
              </a:rPr>
              <a:t>CMS/Medicare: Key 2024 Telehealth Changes</a:t>
            </a:r>
          </a:p>
        </p:txBody>
      </p:sp>
    </p:spTree>
    <p:extLst>
      <p:ext uri="{BB962C8B-B14F-4D97-AF65-F5344CB8AC3E}">
        <p14:creationId xmlns:p14="http://schemas.microsoft.com/office/powerpoint/2010/main" val="2352949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987B06-EF16-3E2F-D262-321E4B0F6159}"/>
              </a:ext>
            </a:extLst>
          </p:cNvPr>
          <p:cNvSpPr>
            <a:spLocks noGrp="1"/>
          </p:cNvSpPr>
          <p:nvPr>
            <p:ph type="subTitle" idx="1"/>
          </p:nvPr>
        </p:nvSpPr>
        <p:spPr>
          <a:xfrm>
            <a:off x="555821" y="2073349"/>
            <a:ext cx="6752065" cy="4040372"/>
          </a:xfrm>
        </p:spPr>
        <p:txBody>
          <a:bodyPr>
            <a:normAutofit fontScale="92500" lnSpcReduction="10000"/>
          </a:bodyPr>
          <a:lstStyle/>
          <a:p>
            <a:pPr marL="342900" indent="-342900">
              <a:buFont typeface="Arial" panose="020B0604020202020204" pitchFamily="34" charset="0"/>
              <a:buChar char="•"/>
            </a:pPr>
            <a:r>
              <a:rPr lang="en-US">
                <a:solidFill>
                  <a:srgbClr val="002060"/>
                </a:solidFill>
              </a:rPr>
              <a:t>FQHCs and RHCs can serve as a distant site provider for non-behavioral/mental telehealth services</a:t>
            </a:r>
          </a:p>
          <a:p>
            <a:pPr marL="342900" indent="-342900">
              <a:buFont typeface="Arial" panose="020B0604020202020204" pitchFamily="34" charset="0"/>
              <a:buChar char="•"/>
            </a:pPr>
            <a:r>
              <a:rPr lang="en-US">
                <a:solidFill>
                  <a:srgbClr val="002060"/>
                </a:solidFill>
              </a:rPr>
              <a:t>Medicare patients can receive telehealth services in their home</a:t>
            </a:r>
          </a:p>
          <a:p>
            <a:pPr marL="342900" indent="-342900">
              <a:buFont typeface="Arial" panose="020B0604020202020204" pitchFamily="34" charset="0"/>
              <a:buChar char="•"/>
            </a:pPr>
            <a:r>
              <a:rPr lang="en-US">
                <a:solidFill>
                  <a:srgbClr val="002060"/>
                </a:solidFill>
              </a:rPr>
              <a:t>There are no geographic restrictions for originating site for non-behavioral/mental telehealth services</a:t>
            </a:r>
          </a:p>
          <a:p>
            <a:pPr marL="342900" indent="-342900">
              <a:buFont typeface="Arial" panose="020B0604020202020204" pitchFamily="34" charset="0"/>
              <a:buChar char="•"/>
            </a:pPr>
            <a:r>
              <a:rPr lang="en-US">
                <a:solidFill>
                  <a:srgbClr val="002060"/>
                </a:solidFill>
              </a:rPr>
              <a:t>Some non-behavioral/mental telehealth services can be delivered using audio-only communication platforms</a:t>
            </a:r>
          </a:p>
          <a:p>
            <a:pPr marL="342900" indent="-342900">
              <a:buFont typeface="Arial" panose="020B0604020202020204" pitchFamily="34" charset="0"/>
              <a:buChar char="•"/>
            </a:pPr>
            <a:r>
              <a:rPr lang="en-US">
                <a:solidFill>
                  <a:srgbClr val="002060"/>
                </a:solidFill>
              </a:rPr>
              <a:t>An in-person visit within six months of an initial behavioral/mental telehealth service, and annually thereafter, is not required</a:t>
            </a:r>
          </a:p>
          <a:p>
            <a:pPr marL="342900" indent="-342900">
              <a:buFont typeface="Arial" panose="020B0604020202020204" pitchFamily="34" charset="0"/>
              <a:buChar char="•"/>
            </a:pPr>
            <a:r>
              <a:rPr lang="en-US">
                <a:solidFill>
                  <a:srgbClr val="002060"/>
                </a:solidFill>
              </a:rPr>
              <a:t>Telehealth services can be provided by all eligible Medicare providers</a:t>
            </a:r>
          </a:p>
          <a:p>
            <a:r>
              <a:rPr lang="en-US" sz="1200">
                <a:solidFill>
                  <a:srgbClr val="002060"/>
                </a:solidFill>
              </a:rPr>
              <a:t>Source: </a:t>
            </a:r>
            <a:r>
              <a:rPr lang="en-US" sz="1200">
                <a:solidFill>
                  <a:srgbClr val="002060"/>
                </a:solidFill>
                <a:hlinkClick r:id="rId2"/>
              </a:rPr>
              <a:t>https://www.congress.gov/117/bills/hr2617/BILLS-117hr2617enr.pdf</a:t>
            </a:r>
            <a:r>
              <a:rPr lang="en-US" sz="1200">
                <a:solidFill>
                  <a:srgbClr val="002060"/>
                </a:solidFill>
              </a:rPr>
              <a:t> </a:t>
            </a:r>
          </a:p>
        </p:txBody>
      </p:sp>
      <p:sp>
        <p:nvSpPr>
          <p:cNvPr id="3" name="Title 2">
            <a:extLst>
              <a:ext uri="{FF2B5EF4-FFF2-40B4-BE49-F238E27FC236}">
                <a16:creationId xmlns:a16="http://schemas.microsoft.com/office/drawing/2014/main" id="{B96C72A8-0B91-E6BA-E87E-9B8B7AE49F56}"/>
              </a:ext>
            </a:extLst>
          </p:cNvPr>
          <p:cNvSpPr>
            <a:spLocks noGrp="1"/>
          </p:cNvSpPr>
          <p:nvPr>
            <p:ph type="title"/>
          </p:nvPr>
        </p:nvSpPr>
        <p:spPr>
          <a:xfrm>
            <a:off x="555822" y="506928"/>
            <a:ext cx="6752066" cy="1410560"/>
          </a:xfrm>
        </p:spPr>
        <p:txBody>
          <a:bodyPr>
            <a:normAutofit/>
          </a:bodyPr>
          <a:lstStyle/>
          <a:p>
            <a:r>
              <a:rPr lang="en-US">
                <a:solidFill>
                  <a:srgbClr val="00B0F0"/>
                </a:solidFill>
              </a:rPr>
              <a:t>Temporary Medicare Changes Through 12/31/2024</a:t>
            </a:r>
          </a:p>
        </p:txBody>
      </p:sp>
    </p:spTree>
    <p:extLst>
      <p:ext uri="{BB962C8B-B14F-4D97-AF65-F5344CB8AC3E}">
        <p14:creationId xmlns:p14="http://schemas.microsoft.com/office/powerpoint/2010/main" val="3687262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B9A4138-8E88-0280-5430-2C29FC13C3DD}"/>
              </a:ext>
            </a:extLst>
          </p:cNvPr>
          <p:cNvSpPr>
            <a:spLocks noGrp="1"/>
          </p:cNvSpPr>
          <p:nvPr>
            <p:ph type="subTitle" idx="1"/>
          </p:nvPr>
        </p:nvSpPr>
        <p:spPr>
          <a:xfrm>
            <a:off x="3608449" y="1823726"/>
            <a:ext cx="4227451" cy="3210548"/>
          </a:xfrm>
        </p:spPr>
        <p:txBody>
          <a:bodyPr vert="horz" lIns="91440" tIns="45720" rIns="91440" bIns="45720" rtlCol="0" anchor="t">
            <a:normAutofit fontScale="92500" lnSpcReduction="10000"/>
          </a:bodyPr>
          <a:lstStyle/>
          <a:p>
            <a:r>
              <a:rPr lang="en-US" sz="3200" b="1">
                <a:solidFill>
                  <a:srgbClr val="C00000"/>
                </a:solidFill>
              </a:rPr>
              <a:t>Telehealth has the </a:t>
            </a:r>
            <a:r>
              <a:rPr lang="en-US" sz="3200" b="1" i="1">
                <a:solidFill>
                  <a:srgbClr val="C00000"/>
                </a:solidFill>
              </a:rPr>
              <a:t>Same Standard of Care </a:t>
            </a:r>
            <a:r>
              <a:rPr lang="en-US" sz="3200" b="1">
                <a:solidFill>
                  <a:srgbClr val="C00000"/>
                </a:solidFill>
              </a:rPr>
              <a:t>as seeing a patient in person!</a:t>
            </a:r>
          </a:p>
          <a:p>
            <a:r>
              <a:rPr lang="en-US">
                <a:solidFill>
                  <a:srgbClr val="0C3B5F"/>
                </a:solidFill>
              </a:rPr>
              <a:t>Medical Professionals are responsible for obtaining the information they need for a medical decision, such as appropriate physical exam, blood pressure, lab work, weight, </a:t>
            </a:r>
            <a:r>
              <a:rPr lang="en-US" err="1">
                <a:solidFill>
                  <a:srgbClr val="0C3B5F"/>
                </a:solidFill>
              </a:rPr>
              <a:t>etc</a:t>
            </a:r>
            <a:endParaRPr lang="en-US">
              <a:solidFill>
                <a:srgbClr val="0C3B5F"/>
              </a:solidFill>
            </a:endParaRPr>
          </a:p>
        </p:txBody>
      </p:sp>
      <p:pic>
        <p:nvPicPr>
          <p:cNvPr id="4" name="Picture 3">
            <a:extLst>
              <a:ext uri="{FF2B5EF4-FFF2-40B4-BE49-F238E27FC236}">
                <a16:creationId xmlns:a16="http://schemas.microsoft.com/office/drawing/2014/main" id="{1DD8AB96-2650-54CF-2749-B49FA08E983A}"/>
              </a:ext>
            </a:extLst>
          </p:cNvPr>
          <p:cNvPicPr>
            <a:picLocks noChangeAspect="1"/>
          </p:cNvPicPr>
          <p:nvPr/>
        </p:nvPicPr>
        <p:blipFill>
          <a:blip r:embed="rId2"/>
          <a:stretch>
            <a:fillRect/>
          </a:stretch>
        </p:blipFill>
        <p:spPr>
          <a:xfrm>
            <a:off x="220095" y="1104900"/>
            <a:ext cx="3389380" cy="4330700"/>
          </a:xfrm>
          <a:prstGeom prst="rect">
            <a:avLst/>
          </a:prstGeom>
        </p:spPr>
      </p:pic>
      <p:pic>
        <p:nvPicPr>
          <p:cNvPr id="14" name="Picture 13">
            <a:extLst>
              <a:ext uri="{FF2B5EF4-FFF2-40B4-BE49-F238E27FC236}">
                <a16:creationId xmlns:a16="http://schemas.microsoft.com/office/drawing/2014/main" id="{47464AED-8DFA-45EC-C1C5-E4FE03502982}"/>
              </a:ext>
            </a:extLst>
          </p:cNvPr>
          <p:cNvPicPr>
            <a:picLocks noChangeAspect="1"/>
          </p:cNvPicPr>
          <p:nvPr/>
        </p:nvPicPr>
        <p:blipFill>
          <a:blip r:embed="rId3"/>
          <a:stretch>
            <a:fillRect/>
          </a:stretch>
        </p:blipFill>
        <p:spPr>
          <a:xfrm>
            <a:off x="7835900" y="1100968"/>
            <a:ext cx="3389670" cy="4334632"/>
          </a:xfrm>
          <a:prstGeom prst="rect">
            <a:avLst/>
          </a:prstGeom>
        </p:spPr>
      </p:pic>
    </p:spTree>
    <p:extLst>
      <p:ext uri="{BB962C8B-B14F-4D97-AF65-F5344CB8AC3E}">
        <p14:creationId xmlns:p14="http://schemas.microsoft.com/office/powerpoint/2010/main" val="116105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E6CB3-B187-957E-4239-A183B72AEB71}"/>
              </a:ext>
            </a:extLst>
          </p:cNvPr>
          <p:cNvSpPr>
            <a:spLocks noGrp="1"/>
          </p:cNvSpPr>
          <p:nvPr>
            <p:ph type="title"/>
          </p:nvPr>
        </p:nvSpPr>
        <p:spPr>
          <a:xfrm>
            <a:off x="821636" y="1515979"/>
            <a:ext cx="3942869" cy="1549825"/>
          </a:xfrm>
        </p:spPr>
        <p:txBody>
          <a:bodyPr>
            <a:normAutofit fontScale="90000"/>
          </a:bodyPr>
          <a:lstStyle/>
          <a:p>
            <a:r>
              <a:rPr lang="en-US" sz="4000">
                <a:solidFill>
                  <a:srgbClr val="0099D9"/>
                </a:solidFill>
              </a:rPr>
              <a:t>DEA Prescribing Update </a:t>
            </a:r>
            <a:br>
              <a:rPr lang="en-US">
                <a:solidFill>
                  <a:srgbClr val="0099D9"/>
                </a:solidFill>
              </a:rPr>
            </a:br>
            <a:endParaRPr lang="en-US"/>
          </a:p>
        </p:txBody>
      </p:sp>
      <p:sp>
        <p:nvSpPr>
          <p:cNvPr id="6" name="TextBox 5">
            <a:extLst>
              <a:ext uri="{FF2B5EF4-FFF2-40B4-BE49-F238E27FC236}">
                <a16:creationId xmlns:a16="http://schemas.microsoft.com/office/drawing/2014/main" id="{F1760BE0-4A2E-20B7-96D7-2DA9989F3246}"/>
              </a:ext>
            </a:extLst>
          </p:cNvPr>
          <p:cNvSpPr txBox="1"/>
          <p:nvPr/>
        </p:nvSpPr>
        <p:spPr>
          <a:xfrm>
            <a:off x="1130300" y="2934013"/>
            <a:ext cx="4584700" cy="1716367"/>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Extended PHE Flexibilities until 12/31/2024</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Allows for physicians and practitioners to prescribe controlled medications to new patients based on a relationship solely established through telemedicine</a:t>
            </a:r>
          </a:p>
        </p:txBody>
      </p:sp>
      <p:sp>
        <p:nvSpPr>
          <p:cNvPr id="7" name="TextBox 6">
            <a:extLst>
              <a:ext uri="{FF2B5EF4-FFF2-40B4-BE49-F238E27FC236}">
                <a16:creationId xmlns:a16="http://schemas.microsoft.com/office/drawing/2014/main" id="{744E8135-A4E7-77B7-B69F-C82C1F40E179}"/>
              </a:ext>
            </a:extLst>
          </p:cNvPr>
          <p:cNvSpPr txBox="1"/>
          <p:nvPr/>
        </p:nvSpPr>
        <p:spPr>
          <a:xfrm>
            <a:off x="625642" y="5354053"/>
            <a:ext cx="6232358" cy="523220"/>
          </a:xfrm>
          <a:prstGeom prst="rect">
            <a:avLst/>
          </a:prstGeom>
          <a:noFill/>
        </p:spPr>
        <p:txBody>
          <a:bodyPr wrap="square" rtlCol="0">
            <a:spAutoFit/>
          </a:bodyPr>
          <a:lstStyle/>
          <a:p>
            <a:r>
              <a:rPr lang="en-US" sz="1400">
                <a:hlinkClick r:id="rId2"/>
              </a:rPr>
              <a:t>Medicare Payment Rules (Hospice, SNFs, CAHs), DEA Listening Sessions, Plus State Telehealth Updates (mailchi.mp)</a:t>
            </a:r>
            <a:endParaRPr lang="en-US" sz="1400"/>
          </a:p>
        </p:txBody>
      </p:sp>
      <p:pic>
        <p:nvPicPr>
          <p:cNvPr id="4" name="Picture 3" descr="Rows of prescription bottles on a shelf">
            <a:extLst>
              <a:ext uri="{FF2B5EF4-FFF2-40B4-BE49-F238E27FC236}">
                <a16:creationId xmlns:a16="http://schemas.microsoft.com/office/drawing/2014/main" id="{9687F752-F1E4-3166-0006-EE49CBAC4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869" y="600159"/>
            <a:ext cx="3705553" cy="2465645"/>
          </a:xfrm>
          <a:prstGeom prst="rect">
            <a:avLst/>
          </a:prstGeom>
        </p:spPr>
      </p:pic>
    </p:spTree>
    <p:extLst>
      <p:ext uri="{BB962C8B-B14F-4D97-AF65-F5344CB8AC3E}">
        <p14:creationId xmlns:p14="http://schemas.microsoft.com/office/powerpoint/2010/main" val="28060248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4FF6F3-31FA-8562-0459-23E64D017B67}"/>
              </a:ext>
            </a:extLst>
          </p:cNvPr>
          <p:cNvSpPr>
            <a:spLocks noGrp="1"/>
          </p:cNvSpPr>
          <p:nvPr>
            <p:ph type="subTitle" idx="1"/>
          </p:nvPr>
        </p:nvSpPr>
        <p:spPr>
          <a:xfrm>
            <a:off x="566453" y="1853692"/>
            <a:ext cx="6850347" cy="4331207"/>
          </a:xfrm>
        </p:spPr>
        <p:txBody>
          <a:bodyPr>
            <a:normAutofit fontScale="85000" lnSpcReduction="10000"/>
          </a:bodyPr>
          <a:lstStyle/>
          <a:p>
            <a:pPr marL="342900" indent="-342900">
              <a:buFont typeface="Arial" panose="020B0604020202020204" pitchFamily="34" charset="0"/>
              <a:buChar char="•"/>
            </a:pPr>
            <a:r>
              <a:rPr lang="en-US">
                <a:solidFill>
                  <a:srgbClr val="002060"/>
                </a:solidFill>
              </a:rPr>
              <a:t>Conduct an audit to identify how health care professionals communicate with patients</a:t>
            </a:r>
          </a:p>
          <a:p>
            <a:pPr marL="342900" indent="-342900">
              <a:buFont typeface="Arial" panose="020B0604020202020204" pitchFamily="34" charset="0"/>
              <a:buChar char="•"/>
            </a:pPr>
            <a:r>
              <a:rPr lang="en-US">
                <a:solidFill>
                  <a:srgbClr val="002060"/>
                </a:solidFill>
              </a:rPr>
              <a:t>Identify and analyze risks to the privacy of health information and the security of electronic transmissions</a:t>
            </a:r>
          </a:p>
          <a:p>
            <a:pPr marL="342900" indent="-342900">
              <a:buFont typeface="Arial" panose="020B0604020202020204" pitchFamily="34" charset="0"/>
              <a:buChar char="•"/>
            </a:pPr>
            <a:r>
              <a:rPr lang="en-US">
                <a:solidFill>
                  <a:srgbClr val="002060"/>
                </a:solidFill>
              </a:rPr>
              <a:t>Develop policies to mitigate the risk of violations and breaches, and provide HIPAA training on the polices</a:t>
            </a:r>
          </a:p>
          <a:p>
            <a:pPr marL="342900" indent="-342900">
              <a:buFont typeface="Arial" panose="020B0604020202020204" pitchFamily="34" charset="0"/>
              <a:buChar char="•"/>
            </a:pPr>
            <a:r>
              <a:rPr lang="en-US">
                <a:solidFill>
                  <a:srgbClr val="002060"/>
                </a:solidFill>
              </a:rPr>
              <a:t>Ensure compliant business associate agreements are in place with each business associate and software vendor</a:t>
            </a:r>
          </a:p>
          <a:p>
            <a:pPr marL="342900" indent="-342900">
              <a:buFont typeface="Arial" panose="020B0604020202020204" pitchFamily="34" charset="0"/>
              <a:buChar char="•"/>
            </a:pPr>
            <a:r>
              <a:rPr lang="en-US">
                <a:solidFill>
                  <a:srgbClr val="002060"/>
                </a:solidFill>
              </a:rPr>
              <a:t>Implement verification procedures for first contacts and when access credentials are known to have been compromised</a:t>
            </a:r>
          </a:p>
          <a:p>
            <a:pPr marL="342900" indent="-342900">
              <a:buFont typeface="Arial" panose="020B0604020202020204" pitchFamily="34" charset="0"/>
              <a:buChar char="•"/>
            </a:pPr>
            <a:r>
              <a:rPr lang="en-US">
                <a:solidFill>
                  <a:srgbClr val="002060"/>
                </a:solidFill>
              </a:rPr>
              <a:t>Develop policies for recording patient consent when the confidentiality of a remote consultation cannot be guaranteed</a:t>
            </a:r>
          </a:p>
          <a:p>
            <a:pPr marL="342900" indent="-342900">
              <a:buFont typeface="Arial" panose="020B0604020202020204" pitchFamily="34" charset="0"/>
              <a:buChar char="•"/>
            </a:pPr>
            <a:r>
              <a:rPr lang="en-US">
                <a:solidFill>
                  <a:srgbClr val="002060"/>
                </a:solidFill>
              </a:rPr>
              <a:t>All remote patient encounters should be documented and security retained to comply with the HIPAA document retention requirements</a:t>
            </a:r>
          </a:p>
          <a:p>
            <a:r>
              <a:rPr lang="en-US" sz="1400">
                <a:solidFill>
                  <a:srgbClr val="002060"/>
                </a:solidFill>
              </a:rPr>
              <a:t>Check this </a:t>
            </a:r>
            <a:r>
              <a:rPr lang="en-US" sz="1400">
                <a:solidFill>
                  <a:srgbClr val="002060"/>
                </a:solidFill>
                <a:hlinkClick r:id="rId2"/>
              </a:rPr>
              <a:t>HHS site </a:t>
            </a:r>
            <a:r>
              <a:rPr lang="en-US" sz="1400">
                <a:solidFill>
                  <a:srgbClr val="002060"/>
                </a:solidFill>
              </a:rPr>
              <a:t>or </a:t>
            </a:r>
            <a:r>
              <a:rPr lang="en-US" sz="1400">
                <a:solidFill>
                  <a:srgbClr val="002060"/>
                </a:solidFill>
                <a:hlinkClick r:id="rId3"/>
              </a:rPr>
              <a:t>here</a:t>
            </a:r>
            <a:r>
              <a:rPr lang="en-US" sz="1400">
                <a:solidFill>
                  <a:srgbClr val="002060"/>
                </a:solidFill>
              </a:rPr>
              <a:t> for more details</a:t>
            </a:r>
          </a:p>
        </p:txBody>
      </p:sp>
      <p:sp>
        <p:nvSpPr>
          <p:cNvPr id="3" name="Title 2">
            <a:extLst>
              <a:ext uri="{FF2B5EF4-FFF2-40B4-BE49-F238E27FC236}">
                <a16:creationId xmlns:a16="http://schemas.microsoft.com/office/drawing/2014/main" id="{E6056A89-43B2-5AE8-B495-9E7961793C62}"/>
              </a:ext>
            </a:extLst>
          </p:cNvPr>
          <p:cNvSpPr>
            <a:spLocks noGrp="1"/>
          </p:cNvSpPr>
          <p:nvPr>
            <p:ph type="title"/>
          </p:nvPr>
        </p:nvSpPr>
        <p:spPr>
          <a:xfrm>
            <a:off x="566454" y="443133"/>
            <a:ext cx="5026271" cy="1410560"/>
          </a:xfrm>
        </p:spPr>
        <p:txBody>
          <a:bodyPr/>
          <a:lstStyle/>
          <a:p>
            <a:r>
              <a:rPr lang="en-US">
                <a:solidFill>
                  <a:srgbClr val="00B0F0"/>
                </a:solidFill>
              </a:rPr>
              <a:t>HIPAA Compliance</a:t>
            </a:r>
          </a:p>
        </p:txBody>
      </p:sp>
      <p:pic>
        <p:nvPicPr>
          <p:cNvPr id="5" name="Picture 4">
            <a:extLst>
              <a:ext uri="{FF2B5EF4-FFF2-40B4-BE49-F238E27FC236}">
                <a16:creationId xmlns:a16="http://schemas.microsoft.com/office/drawing/2014/main" id="{74F76D4B-ECAF-56EE-8131-C9D7CB1DB4F0}"/>
              </a:ext>
            </a:extLst>
          </p:cNvPr>
          <p:cNvPicPr>
            <a:picLocks noChangeAspect="1"/>
          </p:cNvPicPr>
          <p:nvPr/>
        </p:nvPicPr>
        <p:blipFill>
          <a:blip r:embed="rId4"/>
          <a:stretch>
            <a:fillRect/>
          </a:stretch>
        </p:blipFill>
        <p:spPr>
          <a:xfrm>
            <a:off x="7587870" y="1506562"/>
            <a:ext cx="4037676" cy="4037676"/>
          </a:xfrm>
          <a:prstGeom prst="rect">
            <a:avLst/>
          </a:prstGeom>
        </p:spPr>
      </p:pic>
    </p:spTree>
    <p:extLst>
      <p:ext uri="{BB962C8B-B14F-4D97-AF65-F5344CB8AC3E}">
        <p14:creationId xmlns:p14="http://schemas.microsoft.com/office/powerpoint/2010/main" val="4202523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429B706-BC5D-CBC9-7E99-830A03F9F06F}"/>
              </a:ext>
            </a:extLst>
          </p:cNvPr>
          <p:cNvSpPr>
            <a:spLocks noGrp="1"/>
          </p:cNvSpPr>
          <p:nvPr>
            <p:ph type="subTitle" idx="1"/>
          </p:nvPr>
        </p:nvSpPr>
        <p:spPr>
          <a:xfrm>
            <a:off x="587717" y="2030819"/>
            <a:ext cx="5759919" cy="4125432"/>
          </a:xfrm>
        </p:spPr>
        <p:txBody>
          <a:bodyPr>
            <a:normAutofit/>
          </a:bodyPr>
          <a:lstStyle/>
          <a:p>
            <a:pPr marL="342900" indent="-342900">
              <a:buFont typeface="Arial" panose="020B0604020202020204" pitchFamily="34" charset="0"/>
              <a:buChar char="•"/>
            </a:pPr>
            <a:r>
              <a:rPr lang="en-US">
                <a:solidFill>
                  <a:srgbClr val="002060"/>
                </a:solidFill>
              </a:rPr>
              <a:t>Anti-Kickback Law</a:t>
            </a:r>
          </a:p>
          <a:p>
            <a:pPr marL="891514" lvl="1" indent="-342900" algn="l">
              <a:buFont typeface="Arial" panose="020B0604020202020204" pitchFamily="34" charset="0"/>
              <a:buChar char="•"/>
            </a:pPr>
            <a:r>
              <a:rPr lang="en-US">
                <a:solidFill>
                  <a:srgbClr val="002060"/>
                </a:solidFill>
                <a:hlinkClick r:id="rId2"/>
              </a:rPr>
              <a:t>Office of the Inspector General Fraud and Abuse Laws</a:t>
            </a:r>
            <a:endParaRPr lang="en-US">
              <a:solidFill>
                <a:srgbClr val="002060"/>
              </a:solidFill>
            </a:endParaRPr>
          </a:p>
          <a:p>
            <a:pPr marL="342900" indent="-342900">
              <a:buFont typeface="Arial" panose="020B0604020202020204" pitchFamily="34" charset="0"/>
              <a:buChar char="•"/>
            </a:pPr>
            <a:r>
              <a:rPr lang="en-US">
                <a:solidFill>
                  <a:srgbClr val="002060"/>
                </a:solidFill>
              </a:rPr>
              <a:t>Federal Stark Law prohibits physician self referral </a:t>
            </a:r>
          </a:p>
          <a:p>
            <a:pPr marL="891514" lvl="1" indent="-342900" algn="l">
              <a:buFont typeface="Arial" panose="020B0604020202020204" pitchFamily="34" charset="0"/>
              <a:buChar char="•"/>
            </a:pPr>
            <a:r>
              <a:rPr lang="en-US">
                <a:solidFill>
                  <a:srgbClr val="002060"/>
                </a:solidFill>
                <a:hlinkClick r:id="rId3"/>
              </a:rPr>
              <a:t>Stark Laws resource</a:t>
            </a:r>
            <a:endParaRPr lang="en-US">
              <a:solidFill>
                <a:srgbClr val="002060"/>
              </a:solidFill>
            </a:endParaRPr>
          </a:p>
          <a:p>
            <a:pPr marL="342900" indent="-342900">
              <a:buFont typeface="Arial" panose="020B0604020202020204" pitchFamily="34" charset="0"/>
              <a:buChar char="•"/>
            </a:pPr>
            <a:r>
              <a:rPr lang="en-US">
                <a:solidFill>
                  <a:srgbClr val="002060"/>
                </a:solidFill>
              </a:rPr>
              <a:t>False Claims Act</a:t>
            </a:r>
          </a:p>
          <a:p>
            <a:pPr marL="891514" lvl="1" indent="-342900" algn="l">
              <a:buFont typeface="Arial" panose="020B0604020202020204" pitchFamily="34" charset="0"/>
              <a:buChar char="•"/>
            </a:pPr>
            <a:r>
              <a:rPr lang="en-US">
                <a:hlinkClick r:id="rId4"/>
              </a:rPr>
              <a:t>Civil Division | The False Claims Act (justice.gov)</a:t>
            </a:r>
            <a:endParaRPr lang="en-US"/>
          </a:p>
          <a:p>
            <a:pPr marL="342900" indent="-342900">
              <a:buFont typeface="Arial" panose="020B0604020202020204" pitchFamily="34" charset="0"/>
              <a:buChar char="•"/>
            </a:pPr>
            <a:r>
              <a:rPr lang="en-US">
                <a:solidFill>
                  <a:srgbClr val="002060"/>
                </a:solidFill>
              </a:rPr>
              <a:t>Malpractice Insurance </a:t>
            </a:r>
          </a:p>
          <a:p>
            <a:pPr marL="891514" lvl="1" indent="-342900" algn="l">
              <a:buFont typeface="Arial" panose="020B0604020202020204" pitchFamily="34" charset="0"/>
              <a:buChar char="•"/>
            </a:pPr>
            <a:r>
              <a:rPr lang="en-US">
                <a:solidFill>
                  <a:srgbClr val="002060"/>
                </a:solidFill>
              </a:rPr>
              <a:t>Ensure it covers telehealth</a:t>
            </a:r>
          </a:p>
        </p:txBody>
      </p:sp>
      <p:sp>
        <p:nvSpPr>
          <p:cNvPr id="3" name="Title 2">
            <a:extLst>
              <a:ext uri="{FF2B5EF4-FFF2-40B4-BE49-F238E27FC236}">
                <a16:creationId xmlns:a16="http://schemas.microsoft.com/office/drawing/2014/main" id="{C35B6664-2BA2-F3A6-45DA-F2B3A78C68C3}"/>
              </a:ext>
            </a:extLst>
          </p:cNvPr>
          <p:cNvSpPr>
            <a:spLocks noGrp="1"/>
          </p:cNvSpPr>
          <p:nvPr>
            <p:ph type="title"/>
          </p:nvPr>
        </p:nvSpPr>
        <p:spPr>
          <a:xfrm>
            <a:off x="587718" y="496296"/>
            <a:ext cx="4866783" cy="1410560"/>
          </a:xfrm>
        </p:spPr>
        <p:txBody>
          <a:bodyPr/>
          <a:lstStyle/>
          <a:p>
            <a:r>
              <a:rPr lang="en-US">
                <a:solidFill>
                  <a:srgbClr val="00B0F0"/>
                </a:solidFill>
              </a:rPr>
              <a:t>Other Legal Issues</a:t>
            </a:r>
          </a:p>
        </p:txBody>
      </p:sp>
      <p:pic>
        <p:nvPicPr>
          <p:cNvPr id="4" name="Picture 3">
            <a:extLst>
              <a:ext uri="{FF2B5EF4-FFF2-40B4-BE49-F238E27FC236}">
                <a16:creationId xmlns:a16="http://schemas.microsoft.com/office/drawing/2014/main" id="{DD8CCD42-B837-6103-3352-8A3588A33BDD}"/>
              </a:ext>
            </a:extLst>
          </p:cNvPr>
          <p:cNvPicPr>
            <a:picLocks noChangeAspect="1"/>
          </p:cNvPicPr>
          <p:nvPr/>
        </p:nvPicPr>
        <p:blipFill>
          <a:blip r:embed="rId5"/>
          <a:stretch>
            <a:fillRect/>
          </a:stretch>
        </p:blipFill>
        <p:spPr>
          <a:xfrm>
            <a:off x="6871718" y="451902"/>
            <a:ext cx="3377751" cy="5206588"/>
          </a:xfrm>
          <a:prstGeom prst="rect">
            <a:avLst/>
          </a:prstGeom>
        </p:spPr>
      </p:pic>
    </p:spTree>
    <p:extLst>
      <p:ext uri="{BB962C8B-B14F-4D97-AF65-F5344CB8AC3E}">
        <p14:creationId xmlns:p14="http://schemas.microsoft.com/office/powerpoint/2010/main" val="2024098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man holding book in library">
            <a:extLst>
              <a:ext uri="{FF2B5EF4-FFF2-40B4-BE49-F238E27FC236}">
                <a16:creationId xmlns:a16="http://schemas.microsoft.com/office/drawing/2014/main" id="{65D90367-F91F-BE11-D9E2-7FFF489940E4}"/>
              </a:ext>
            </a:extLst>
          </p:cNvPr>
          <p:cNvPicPr>
            <a:picLocks noChangeAspect="1"/>
          </p:cNvPicPr>
          <p:nvPr/>
        </p:nvPicPr>
        <p:blipFill rotWithShape="1">
          <a:blip r:embed="rId2">
            <a:extLst>
              <a:ext uri="{28A0092B-C50C-407E-A947-70E740481C1C}">
                <a14:useLocalDpi xmlns:a14="http://schemas.microsoft.com/office/drawing/2010/main" val="0"/>
              </a:ext>
            </a:extLst>
          </a:blip>
          <a:srcRect t="12995" b="2736"/>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09D988C7-03E5-52ED-634B-7F0B46C3170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latin typeface="+mj-lt"/>
                <a:cs typeface="+mj-cs"/>
              </a:rPr>
              <a:t>Resources</a:t>
            </a:r>
          </a:p>
        </p:txBody>
      </p:sp>
    </p:spTree>
    <p:extLst>
      <p:ext uri="{BB962C8B-B14F-4D97-AF65-F5344CB8AC3E}">
        <p14:creationId xmlns:p14="http://schemas.microsoft.com/office/powerpoint/2010/main" val="350328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227A5D7-3235-5C31-BE32-633DB58683FB}"/>
              </a:ext>
            </a:extLst>
          </p:cNvPr>
          <p:cNvSpPr>
            <a:spLocks noGrp="1"/>
          </p:cNvSpPr>
          <p:nvPr>
            <p:ph type="subTitle" idx="1"/>
          </p:nvPr>
        </p:nvSpPr>
        <p:spPr>
          <a:xfrm>
            <a:off x="559475" y="2156345"/>
            <a:ext cx="11177599" cy="3480179"/>
          </a:xfrm>
        </p:spPr>
        <p:txBody>
          <a:bodyPr/>
          <a:lstStyle/>
          <a:p>
            <a:r>
              <a:rPr lang="en-US" err="1">
                <a:solidFill>
                  <a:srgbClr val="002060"/>
                </a:solidFill>
              </a:rPr>
              <a:t>CTel</a:t>
            </a:r>
            <a:r>
              <a:rPr lang="en-US">
                <a:solidFill>
                  <a:srgbClr val="002060"/>
                </a:solidFill>
              </a:rPr>
              <a:t> (Center for Telehealth and E-health Law)- </a:t>
            </a:r>
            <a:r>
              <a:rPr lang="en-US" sz="2000">
                <a:hlinkClick r:id="rId2"/>
              </a:rPr>
              <a:t>https://www.telehealthlawcenter.org/</a:t>
            </a:r>
            <a:endParaRPr lang="en-US" sz="2000"/>
          </a:p>
          <a:p>
            <a:r>
              <a:rPr lang="en-US">
                <a:solidFill>
                  <a:srgbClr val="002060"/>
                </a:solidFill>
              </a:rPr>
              <a:t>Arizona Telemedicine Program - </a:t>
            </a:r>
            <a:r>
              <a:rPr lang="en-US" sz="2000">
                <a:hlinkClick r:id="rId3"/>
              </a:rPr>
              <a:t>https://telemedicine.arizona.edu/</a:t>
            </a:r>
            <a:endParaRPr lang="en-US" sz="2000"/>
          </a:p>
          <a:p>
            <a:r>
              <a:rPr lang="en-US">
                <a:solidFill>
                  <a:srgbClr val="002060"/>
                </a:solidFill>
              </a:rPr>
              <a:t>Southwest Telehealth Resource Center - </a:t>
            </a:r>
            <a:r>
              <a:rPr lang="en-US" sz="2000">
                <a:hlinkClick r:id="rId4"/>
              </a:rPr>
              <a:t>https://southwesttrc.org/</a:t>
            </a:r>
            <a:r>
              <a:rPr lang="en-US" sz="2000"/>
              <a:t> </a:t>
            </a:r>
          </a:p>
          <a:p>
            <a:r>
              <a:rPr lang="en-US">
                <a:solidFill>
                  <a:srgbClr val="002060"/>
                </a:solidFill>
              </a:rPr>
              <a:t>Center for Connected Health Policy (Great source for State and Federal policies - 	</a:t>
            </a:r>
            <a:r>
              <a:rPr lang="en-US" sz="2000">
                <a:hlinkClick r:id="rId5"/>
              </a:rPr>
              <a:t>https://www.cchpca.org/</a:t>
            </a:r>
            <a:r>
              <a:rPr lang="en-US" sz="2000"/>
              <a:t> </a:t>
            </a:r>
          </a:p>
          <a:p>
            <a:r>
              <a:rPr lang="en-US">
                <a:solidFill>
                  <a:srgbClr val="002060"/>
                </a:solidFill>
              </a:rPr>
              <a:t>American Telemedicine Association - </a:t>
            </a:r>
            <a:r>
              <a:rPr lang="en-US">
                <a:solidFill>
                  <a:srgbClr val="002060"/>
                </a:solidFill>
                <a:hlinkClick r:id="rId6"/>
              </a:rPr>
              <a:t>https://www.americantelemed.org/</a:t>
            </a:r>
            <a:r>
              <a:rPr lang="en-US">
                <a:solidFill>
                  <a:srgbClr val="002060"/>
                </a:solidFill>
              </a:rPr>
              <a:t> </a:t>
            </a:r>
          </a:p>
          <a:p>
            <a:r>
              <a:rPr lang="en-US">
                <a:solidFill>
                  <a:srgbClr val="002060"/>
                </a:solidFill>
              </a:rPr>
              <a:t>Federation of State Medical Boards - </a:t>
            </a:r>
            <a:r>
              <a:rPr lang="en-US">
                <a:solidFill>
                  <a:srgbClr val="002060"/>
                </a:solidFill>
                <a:hlinkClick r:id="rId7"/>
              </a:rPr>
              <a:t>https://www.fsmb.org/</a:t>
            </a:r>
            <a:r>
              <a:rPr lang="en-US">
                <a:solidFill>
                  <a:srgbClr val="002060"/>
                </a:solidFill>
              </a:rPr>
              <a:t> </a:t>
            </a:r>
          </a:p>
          <a:p>
            <a:r>
              <a:rPr lang="en-US">
                <a:solidFill>
                  <a:srgbClr val="002060"/>
                </a:solidFill>
              </a:rPr>
              <a:t>	</a:t>
            </a:r>
            <a:r>
              <a:rPr lang="en-US">
                <a:solidFill>
                  <a:srgbClr val="002060"/>
                </a:solidFill>
                <a:hlinkClick r:id="rId8"/>
              </a:rPr>
              <a:t>The Appropriate Use of Telemedicine Technologies in the Practice of Medicine</a:t>
            </a:r>
            <a:endParaRPr lang="en-US">
              <a:solidFill>
                <a:srgbClr val="002060"/>
              </a:solidFill>
            </a:endParaRPr>
          </a:p>
          <a:p>
            <a:r>
              <a:rPr lang="en-US">
                <a:solidFill>
                  <a:srgbClr val="002060"/>
                </a:solidFill>
              </a:rPr>
              <a:t>American Telemedicine Association - </a:t>
            </a:r>
            <a:r>
              <a:rPr lang="en-US">
                <a:solidFill>
                  <a:srgbClr val="002060"/>
                </a:solidFill>
                <a:hlinkClick r:id="rId6"/>
              </a:rPr>
              <a:t>https://www.americantelemed.org/</a:t>
            </a:r>
            <a:r>
              <a:rPr lang="en-US">
                <a:solidFill>
                  <a:srgbClr val="002060"/>
                </a:solidFill>
              </a:rPr>
              <a:t> </a:t>
            </a:r>
          </a:p>
        </p:txBody>
      </p:sp>
      <p:sp>
        <p:nvSpPr>
          <p:cNvPr id="3" name="Title 2">
            <a:extLst>
              <a:ext uri="{FF2B5EF4-FFF2-40B4-BE49-F238E27FC236}">
                <a16:creationId xmlns:a16="http://schemas.microsoft.com/office/drawing/2014/main" id="{4F3F6062-7696-9DE1-A032-6554AC4FD323}"/>
              </a:ext>
            </a:extLst>
          </p:cNvPr>
          <p:cNvSpPr>
            <a:spLocks noGrp="1"/>
          </p:cNvSpPr>
          <p:nvPr>
            <p:ph type="title"/>
          </p:nvPr>
        </p:nvSpPr>
        <p:spPr>
          <a:xfrm>
            <a:off x="559476" y="481536"/>
            <a:ext cx="8117648" cy="1410560"/>
          </a:xfrm>
        </p:spPr>
        <p:txBody>
          <a:bodyPr/>
          <a:lstStyle/>
          <a:p>
            <a:r>
              <a:rPr lang="en-US">
                <a:solidFill>
                  <a:srgbClr val="00B0F0"/>
                </a:solidFill>
              </a:rPr>
              <a:t>Where to Look: Organizations</a:t>
            </a:r>
          </a:p>
        </p:txBody>
      </p:sp>
    </p:spTree>
    <p:extLst>
      <p:ext uri="{BB962C8B-B14F-4D97-AF65-F5344CB8AC3E}">
        <p14:creationId xmlns:p14="http://schemas.microsoft.com/office/powerpoint/2010/main" val="4028465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D2C508E-114F-E42A-3187-5F1235AF8815}"/>
              </a:ext>
            </a:extLst>
          </p:cNvPr>
          <p:cNvSpPr>
            <a:spLocks noGrp="1"/>
          </p:cNvSpPr>
          <p:nvPr>
            <p:ph type="subTitle" idx="1"/>
          </p:nvPr>
        </p:nvSpPr>
        <p:spPr>
          <a:xfrm>
            <a:off x="821636" y="2251881"/>
            <a:ext cx="8554376" cy="4012441"/>
          </a:xfrm>
        </p:spPr>
        <p:txBody>
          <a:bodyPr/>
          <a:lstStyle/>
          <a:p>
            <a:r>
              <a:rPr lang="en-US">
                <a:solidFill>
                  <a:srgbClr val="002060"/>
                </a:solidFill>
              </a:rPr>
              <a:t>AHCCCS (State of AZ Medicaid) – </a:t>
            </a:r>
          </a:p>
          <a:p>
            <a:r>
              <a:rPr lang="en-US">
                <a:solidFill>
                  <a:srgbClr val="002060"/>
                </a:solidFill>
              </a:rPr>
              <a:t>	</a:t>
            </a:r>
            <a:r>
              <a:rPr lang="en-US">
                <a:solidFill>
                  <a:srgbClr val="002060"/>
                </a:solidFill>
                <a:hlinkClick r:id="rId2"/>
              </a:rPr>
              <a:t>Medical Coding Resources</a:t>
            </a:r>
            <a:endParaRPr lang="en-US">
              <a:solidFill>
                <a:srgbClr val="002060"/>
              </a:solidFill>
            </a:endParaRPr>
          </a:p>
          <a:p>
            <a:r>
              <a:rPr lang="en-US">
                <a:solidFill>
                  <a:srgbClr val="002060"/>
                </a:solidFill>
              </a:rPr>
              <a:t>	</a:t>
            </a:r>
            <a:r>
              <a:rPr lang="en-US">
                <a:solidFill>
                  <a:srgbClr val="002060"/>
                </a:solidFill>
                <a:hlinkClick r:id="rId3"/>
              </a:rPr>
              <a:t>AHHCS Telehealth Services</a:t>
            </a:r>
            <a:r>
              <a:rPr lang="en-US">
                <a:solidFill>
                  <a:srgbClr val="002060"/>
                </a:solidFill>
              </a:rPr>
              <a:t> (Including Code Set)</a:t>
            </a:r>
          </a:p>
          <a:p>
            <a:r>
              <a:rPr lang="en-US">
                <a:solidFill>
                  <a:srgbClr val="002060"/>
                </a:solidFill>
              </a:rPr>
              <a:t>Center for Connected Health Policy State Guide - 	</a:t>
            </a:r>
            <a:r>
              <a:rPr lang="en-US">
                <a:solidFill>
                  <a:srgbClr val="002060"/>
                </a:solidFill>
                <a:hlinkClick r:id="rId4"/>
              </a:rPr>
              <a:t>https://www.cchpca.org/arizona/</a:t>
            </a:r>
            <a:r>
              <a:rPr lang="en-US">
                <a:solidFill>
                  <a:srgbClr val="002060"/>
                </a:solidFill>
              </a:rPr>
              <a:t> </a:t>
            </a:r>
          </a:p>
          <a:p>
            <a:endParaRPr lang="en-US">
              <a:solidFill>
                <a:srgbClr val="002060"/>
              </a:solidFill>
            </a:endParaRPr>
          </a:p>
        </p:txBody>
      </p:sp>
      <p:sp>
        <p:nvSpPr>
          <p:cNvPr id="3" name="Title 2">
            <a:extLst>
              <a:ext uri="{FF2B5EF4-FFF2-40B4-BE49-F238E27FC236}">
                <a16:creationId xmlns:a16="http://schemas.microsoft.com/office/drawing/2014/main" id="{E15DCCDA-E283-65F1-892D-E4F914437EFB}"/>
              </a:ext>
            </a:extLst>
          </p:cNvPr>
          <p:cNvSpPr>
            <a:spLocks noGrp="1"/>
          </p:cNvSpPr>
          <p:nvPr>
            <p:ph type="title"/>
          </p:nvPr>
        </p:nvSpPr>
        <p:spPr>
          <a:xfrm>
            <a:off x="821636" y="727197"/>
            <a:ext cx="7817397" cy="1410560"/>
          </a:xfrm>
        </p:spPr>
        <p:txBody>
          <a:bodyPr/>
          <a:lstStyle/>
          <a:p>
            <a:r>
              <a:rPr lang="en-US">
                <a:solidFill>
                  <a:srgbClr val="00B0F0"/>
                </a:solidFill>
              </a:rPr>
              <a:t>Where to Look: State of Arizona</a:t>
            </a:r>
          </a:p>
        </p:txBody>
      </p:sp>
    </p:spTree>
    <p:extLst>
      <p:ext uri="{BB962C8B-B14F-4D97-AF65-F5344CB8AC3E}">
        <p14:creationId xmlns:p14="http://schemas.microsoft.com/office/powerpoint/2010/main" val="411895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F22D3B1-ECA0-2EF8-752F-25FA2762FA87}"/>
              </a:ext>
            </a:extLst>
          </p:cNvPr>
          <p:cNvSpPr>
            <a:spLocks noGrp="1"/>
          </p:cNvSpPr>
          <p:nvPr>
            <p:ph type="subTitle" idx="1"/>
          </p:nvPr>
        </p:nvSpPr>
        <p:spPr>
          <a:xfrm>
            <a:off x="821636" y="2055870"/>
            <a:ext cx="8568024" cy="4156820"/>
          </a:xfrm>
        </p:spPr>
        <p:txBody>
          <a:bodyPr>
            <a:normAutofit lnSpcReduction="10000"/>
          </a:bodyPr>
          <a:lstStyle/>
          <a:p>
            <a:r>
              <a:rPr lang="en-US">
                <a:solidFill>
                  <a:srgbClr val="002060"/>
                </a:solidFill>
              </a:rPr>
              <a:t>CMS (Medicare) – </a:t>
            </a:r>
            <a:r>
              <a:rPr lang="en-US">
                <a:solidFill>
                  <a:srgbClr val="002060"/>
                </a:solidFill>
                <a:hlinkClick r:id="rId2"/>
              </a:rPr>
              <a:t>List of Telehealth Services</a:t>
            </a:r>
            <a:r>
              <a:rPr lang="en-US">
                <a:solidFill>
                  <a:srgbClr val="002060"/>
                </a:solidFill>
              </a:rPr>
              <a:t>, </a:t>
            </a:r>
            <a:r>
              <a:rPr lang="en-US">
                <a:hlinkClick r:id="rId3"/>
              </a:rPr>
              <a:t>MLN901705 - Telehealth Services (cms.gov)</a:t>
            </a:r>
            <a:endParaRPr lang="en-US">
              <a:solidFill>
                <a:srgbClr val="002060"/>
              </a:solidFill>
            </a:endParaRPr>
          </a:p>
          <a:p>
            <a:r>
              <a:rPr lang="en-US">
                <a:solidFill>
                  <a:srgbClr val="002060"/>
                </a:solidFill>
              </a:rPr>
              <a:t>CMS CY 2024 Physician Fee Schedule – </a:t>
            </a:r>
            <a:r>
              <a:rPr lang="en-US">
                <a:solidFill>
                  <a:srgbClr val="002060"/>
                </a:solidFill>
                <a:hlinkClick r:id="rId4"/>
              </a:rPr>
              <a:t>Summary</a:t>
            </a:r>
            <a:endParaRPr lang="en-US">
              <a:solidFill>
                <a:srgbClr val="002060"/>
              </a:solidFill>
            </a:endParaRPr>
          </a:p>
          <a:p>
            <a:r>
              <a:rPr lang="en-US">
                <a:solidFill>
                  <a:srgbClr val="002060"/>
                </a:solidFill>
              </a:rPr>
              <a:t>	</a:t>
            </a:r>
            <a:r>
              <a:rPr lang="en-US">
                <a:solidFill>
                  <a:srgbClr val="002060"/>
                </a:solidFill>
                <a:hlinkClick r:id="rId5"/>
              </a:rPr>
              <a:t>Full Schedule</a:t>
            </a:r>
            <a:endParaRPr lang="en-US">
              <a:solidFill>
                <a:srgbClr val="002060"/>
              </a:solidFill>
            </a:endParaRPr>
          </a:p>
          <a:p>
            <a:r>
              <a:rPr lang="en-US">
                <a:solidFill>
                  <a:srgbClr val="002060"/>
                </a:solidFill>
              </a:rPr>
              <a:t>	</a:t>
            </a:r>
            <a:r>
              <a:rPr lang="en-US">
                <a:solidFill>
                  <a:srgbClr val="002060"/>
                </a:solidFill>
                <a:hlinkClick r:id="rId6"/>
              </a:rPr>
              <a:t>CMS Telehealth Site</a:t>
            </a:r>
            <a:endParaRPr lang="en-US">
              <a:solidFill>
                <a:srgbClr val="002060"/>
              </a:solidFill>
            </a:endParaRPr>
          </a:p>
          <a:p>
            <a:r>
              <a:rPr lang="en-US">
                <a:solidFill>
                  <a:srgbClr val="002060"/>
                </a:solidFill>
              </a:rPr>
              <a:t>	</a:t>
            </a:r>
            <a:r>
              <a:rPr lang="en-US">
                <a:solidFill>
                  <a:srgbClr val="002060"/>
                </a:solidFill>
                <a:hlinkClick r:id="rId7"/>
              </a:rPr>
              <a:t>2023 Physician Fee Schedule</a:t>
            </a:r>
            <a:endParaRPr lang="en-US">
              <a:solidFill>
                <a:srgbClr val="002060"/>
              </a:solidFill>
            </a:endParaRPr>
          </a:p>
          <a:p>
            <a:r>
              <a:rPr lang="en-US">
                <a:solidFill>
                  <a:srgbClr val="002060"/>
                </a:solidFill>
              </a:rPr>
              <a:t>Health and Human Services – </a:t>
            </a:r>
            <a:r>
              <a:rPr lang="en-US">
                <a:solidFill>
                  <a:srgbClr val="002060"/>
                </a:solidFill>
                <a:hlinkClick r:id="rId8"/>
              </a:rPr>
              <a:t>HIPPA and Telehealth</a:t>
            </a:r>
            <a:r>
              <a:rPr lang="en-US">
                <a:solidFill>
                  <a:srgbClr val="002060"/>
                </a:solidFill>
              </a:rPr>
              <a:t> </a:t>
            </a:r>
          </a:p>
          <a:p>
            <a:r>
              <a:rPr lang="en-US">
                <a:solidFill>
                  <a:srgbClr val="002060"/>
                </a:solidFill>
              </a:rPr>
              <a:t>Indian Health Services – </a:t>
            </a:r>
            <a:r>
              <a:rPr lang="en-US">
                <a:solidFill>
                  <a:srgbClr val="002060"/>
                </a:solidFill>
                <a:hlinkClick r:id="rId9"/>
              </a:rPr>
              <a:t>Telemedicine</a:t>
            </a:r>
            <a:endParaRPr lang="en-US">
              <a:solidFill>
                <a:srgbClr val="002060"/>
              </a:solidFill>
            </a:endParaRPr>
          </a:p>
          <a:p>
            <a:r>
              <a:rPr lang="en-US">
                <a:solidFill>
                  <a:srgbClr val="002060"/>
                </a:solidFill>
              </a:rPr>
              <a:t>Drug Enforcement Administration – </a:t>
            </a:r>
          </a:p>
          <a:p>
            <a:r>
              <a:rPr lang="en-US">
                <a:solidFill>
                  <a:srgbClr val="002060"/>
                </a:solidFill>
              </a:rPr>
              <a:t>	</a:t>
            </a:r>
            <a:r>
              <a:rPr lang="en-US">
                <a:solidFill>
                  <a:srgbClr val="002060"/>
                </a:solidFill>
                <a:hlinkClick r:id="rId10"/>
              </a:rPr>
              <a:t>Extended Telemedicine Flexibilities through 2024 </a:t>
            </a:r>
            <a:endParaRPr lang="en-US">
              <a:solidFill>
                <a:srgbClr val="002060"/>
              </a:solidFill>
            </a:endParaRPr>
          </a:p>
          <a:p>
            <a:r>
              <a:rPr lang="en-US">
                <a:solidFill>
                  <a:srgbClr val="002060"/>
                </a:solidFill>
              </a:rPr>
              <a:t>	</a:t>
            </a:r>
            <a:r>
              <a:rPr lang="en-US">
                <a:solidFill>
                  <a:srgbClr val="002060"/>
                </a:solidFill>
                <a:hlinkClick r:id="rId11"/>
              </a:rPr>
              <a:t>Ryan Haight Act</a:t>
            </a:r>
            <a:endParaRPr lang="en-US">
              <a:solidFill>
                <a:srgbClr val="002060"/>
              </a:solidFill>
            </a:endParaRPr>
          </a:p>
        </p:txBody>
      </p:sp>
      <p:sp>
        <p:nvSpPr>
          <p:cNvPr id="3" name="Title 2">
            <a:extLst>
              <a:ext uri="{FF2B5EF4-FFF2-40B4-BE49-F238E27FC236}">
                <a16:creationId xmlns:a16="http://schemas.microsoft.com/office/drawing/2014/main" id="{8A1E645C-984E-7CB7-51BA-D912AFF5D154}"/>
              </a:ext>
            </a:extLst>
          </p:cNvPr>
          <p:cNvSpPr>
            <a:spLocks noGrp="1"/>
          </p:cNvSpPr>
          <p:nvPr>
            <p:ph type="title"/>
          </p:nvPr>
        </p:nvSpPr>
        <p:spPr>
          <a:xfrm>
            <a:off x="821636" y="645310"/>
            <a:ext cx="6316143" cy="1410560"/>
          </a:xfrm>
        </p:spPr>
        <p:txBody>
          <a:bodyPr/>
          <a:lstStyle/>
          <a:p>
            <a:r>
              <a:rPr lang="en-US">
                <a:solidFill>
                  <a:srgbClr val="00B0F0"/>
                </a:solidFill>
              </a:rPr>
              <a:t>Where to Look: Federal</a:t>
            </a:r>
          </a:p>
        </p:txBody>
      </p:sp>
    </p:spTree>
    <p:extLst>
      <p:ext uri="{BB962C8B-B14F-4D97-AF65-F5344CB8AC3E}">
        <p14:creationId xmlns:p14="http://schemas.microsoft.com/office/powerpoint/2010/main" val="4231680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ABCEE9-0027-E8C8-BDF1-07520F4DE3BF}"/>
              </a:ext>
            </a:extLst>
          </p:cNvPr>
          <p:cNvSpPr>
            <a:spLocks noGrp="1"/>
          </p:cNvSpPr>
          <p:nvPr>
            <p:ph type="subTitle" idx="1"/>
          </p:nvPr>
        </p:nvSpPr>
        <p:spPr>
          <a:xfrm>
            <a:off x="4197668" y="2713383"/>
            <a:ext cx="3796664" cy="1431234"/>
          </a:xfrm>
        </p:spPr>
        <p:txBody>
          <a:bodyPr>
            <a:normAutofit lnSpcReduction="10000"/>
          </a:bodyPr>
          <a:lstStyle/>
          <a:p>
            <a:pPr algn="ctr"/>
            <a:r>
              <a:rPr lang="en-US">
                <a:solidFill>
                  <a:srgbClr val="002060"/>
                </a:solidFill>
              </a:rPr>
              <a:t>Please reach out to me if you have any questions at </a:t>
            </a:r>
          </a:p>
          <a:p>
            <a:pPr algn="ctr"/>
            <a:r>
              <a:rPr lang="en-US">
                <a:solidFill>
                  <a:srgbClr val="002060"/>
                </a:solidFill>
                <a:hlinkClick r:id="rId2"/>
              </a:rPr>
              <a:t>Jennifer.Pierce@azblue.com</a:t>
            </a:r>
            <a:endParaRPr lang="en-US">
              <a:solidFill>
                <a:srgbClr val="002060"/>
              </a:solidFill>
            </a:endParaRPr>
          </a:p>
          <a:p>
            <a:pPr algn="ctr"/>
            <a:r>
              <a:rPr lang="en-US">
                <a:solidFill>
                  <a:srgbClr val="002060"/>
                </a:solidFill>
              </a:rPr>
              <a:t>Thanks!</a:t>
            </a:r>
          </a:p>
        </p:txBody>
      </p:sp>
      <p:sp>
        <p:nvSpPr>
          <p:cNvPr id="3" name="Title 2">
            <a:extLst>
              <a:ext uri="{FF2B5EF4-FFF2-40B4-BE49-F238E27FC236}">
                <a16:creationId xmlns:a16="http://schemas.microsoft.com/office/drawing/2014/main" id="{15F87AA3-EEA8-B43B-16B3-511DBD84E47C}"/>
              </a:ext>
            </a:extLst>
          </p:cNvPr>
          <p:cNvSpPr>
            <a:spLocks noGrp="1"/>
          </p:cNvSpPr>
          <p:nvPr>
            <p:ph type="title"/>
          </p:nvPr>
        </p:nvSpPr>
        <p:spPr>
          <a:xfrm>
            <a:off x="821636" y="658957"/>
            <a:ext cx="3796664" cy="1410560"/>
          </a:xfrm>
        </p:spPr>
        <p:txBody>
          <a:bodyPr/>
          <a:lstStyle/>
          <a:p>
            <a:r>
              <a:rPr lang="en-US">
                <a:solidFill>
                  <a:srgbClr val="00B0F0"/>
                </a:solidFill>
              </a:rPr>
              <a:t>How to Contact Us</a:t>
            </a:r>
          </a:p>
        </p:txBody>
      </p:sp>
    </p:spTree>
    <p:extLst>
      <p:ext uri="{BB962C8B-B14F-4D97-AF65-F5344CB8AC3E}">
        <p14:creationId xmlns:p14="http://schemas.microsoft.com/office/powerpoint/2010/main" val="1480139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081C08-87D6-823C-7E47-A42E380F2F80}"/>
              </a:ext>
            </a:extLst>
          </p:cNvPr>
          <p:cNvSpPr>
            <a:spLocks noGrp="1"/>
          </p:cNvSpPr>
          <p:nvPr>
            <p:ph type="subTitle" idx="1"/>
          </p:nvPr>
        </p:nvSpPr>
        <p:spPr>
          <a:xfrm>
            <a:off x="821636" y="1511300"/>
            <a:ext cx="10671864" cy="3987800"/>
          </a:xfrm>
        </p:spPr>
        <p:txBody>
          <a:bodyPr>
            <a:normAutofit fontScale="85000" lnSpcReduction="10000"/>
          </a:bodyPr>
          <a:lstStyle/>
          <a:p>
            <a:pPr>
              <a:spcBef>
                <a:spcPct val="50000"/>
              </a:spcBef>
            </a:pPr>
            <a:r>
              <a:rPr lang="en-US" sz="2000"/>
              <a:t>Physical exam features obtainable in psychiatric patients using video:  alertness, distressed?, grooming, dysmorphic features for the HEENT section, speech fluency &amp; speed, neurologic findings such as tics/ tremors/ altered gait/ nystagmus, flushed or pale skin, rashes, review of vital signs, motor gait, </a:t>
            </a:r>
            <a:endParaRPr lang="en-US" sz="2000">
              <a:solidFill>
                <a:schemeClr val="tx1">
                  <a:lumMod val="75000"/>
                  <a:lumOff val="25000"/>
                </a:schemeClr>
              </a:solidFill>
            </a:endParaRPr>
          </a:p>
          <a:p>
            <a:pPr marL="457200" marR="0" lvl="0" indent="-4572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Physical exam features obtainable in psychiatric patients using video:  alertness, distressed, grooming, dysmorphic features for the HEENT section, speech fluency &amp; speed, neurologic findings such as tics/ tremors/ altered gait/ nystagmus, flushed or pale skin, rashes, review of vital signs, motor gait, muscle appearance</a:t>
            </a:r>
          </a:p>
          <a:p>
            <a:pPr marL="457200" marR="0" lvl="0" indent="-4572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Mental Status Exam (can be documented in the physical exam section of a note or separately).  </a:t>
            </a:r>
            <a:endParaRPr kumimoji="0" lang="en-US" sz="2800" b="0"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endParaRPr>
          </a:p>
          <a:p>
            <a:pPr>
              <a:spcBef>
                <a:spcPct val="50000"/>
              </a:spcBef>
            </a:pPr>
            <a:r>
              <a:rPr lang="en-US" sz="2000"/>
              <a:t>s Exam (can be documented in the physical exam section of a note as part of the psych system or separately).  </a:t>
            </a:r>
            <a:endParaRPr lang="en-US"/>
          </a:p>
          <a:p>
            <a:endParaRPr lang="en-US"/>
          </a:p>
        </p:txBody>
      </p:sp>
      <p:sp>
        <p:nvSpPr>
          <p:cNvPr id="3" name="Title 2">
            <a:extLst>
              <a:ext uri="{FF2B5EF4-FFF2-40B4-BE49-F238E27FC236}">
                <a16:creationId xmlns:a16="http://schemas.microsoft.com/office/drawing/2014/main" id="{E78E84B9-DB97-AE09-4319-B555F025A2CE}"/>
              </a:ext>
            </a:extLst>
          </p:cNvPr>
          <p:cNvSpPr>
            <a:spLocks noGrp="1"/>
          </p:cNvSpPr>
          <p:nvPr>
            <p:ph type="title"/>
          </p:nvPr>
        </p:nvSpPr>
        <p:spPr>
          <a:xfrm>
            <a:off x="821636" y="562811"/>
            <a:ext cx="7256962" cy="1410560"/>
          </a:xfrm>
        </p:spPr>
        <p:txBody>
          <a:bodyPr/>
          <a:lstStyle/>
          <a:p>
            <a:r>
              <a:rPr lang="en-US">
                <a:solidFill>
                  <a:srgbClr val="00B0F0"/>
                </a:solidFill>
              </a:rPr>
              <a:t>Telepsychiatry Quality of Care</a:t>
            </a:r>
          </a:p>
        </p:txBody>
      </p:sp>
    </p:spTree>
    <p:extLst>
      <p:ext uri="{BB962C8B-B14F-4D97-AF65-F5344CB8AC3E}">
        <p14:creationId xmlns:p14="http://schemas.microsoft.com/office/powerpoint/2010/main" val="2830984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3E63A8B-8F3B-B21C-6A49-5447ABCF08A3}"/>
              </a:ext>
            </a:extLst>
          </p:cNvPr>
          <p:cNvSpPr>
            <a:spLocks noGrp="1"/>
          </p:cNvSpPr>
          <p:nvPr>
            <p:ph type="subTitle" idx="1"/>
          </p:nvPr>
        </p:nvSpPr>
        <p:spPr>
          <a:xfrm>
            <a:off x="821636" y="2055303"/>
            <a:ext cx="7735135" cy="3710497"/>
          </a:xfrm>
        </p:spPr>
        <p:txBody>
          <a:bodyPr>
            <a:normAutofit fontScale="92500" lnSpcReduction="20000"/>
          </a:bodyPr>
          <a:lstStyle/>
          <a:p>
            <a:pPr marL="342900" indent="-342900">
              <a:buFont typeface="Arial" panose="020B0604020202020204" pitchFamily="34" charset="0"/>
              <a:buChar char="•"/>
            </a:pPr>
            <a:r>
              <a:rPr lang="en-US">
                <a:solidFill>
                  <a:srgbClr val="002060"/>
                </a:solidFill>
              </a:rPr>
              <a:t>Obtain the patient’s health history </a:t>
            </a:r>
          </a:p>
          <a:p>
            <a:pPr marL="342900" indent="-342900">
              <a:buFont typeface="Arial" panose="020B0604020202020204" pitchFamily="34" charset="0"/>
              <a:buChar char="•"/>
            </a:pPr>
            <a:r>
              <a:rPr lang="en-US">
                <a:solidFill>
                  <a:srgbClr val="002060"/>
                </a:solidFill>
              </a:rPr>
              <a:t>Maintain the same standard of care as an in-person visit. </a:t>
            </a:r>
            <a:r>
              <a:rPr lang="en-US">
                <a:solidFill>
                  <a:srgbClr val="0C3B5F"/>
                </a:solidFill>
              </a:rPr>
              <a:t>Medical Professionals are responsible for obtaining the information they need for a medical decision, such as blood pressure, lab work, weight, </a:t>
            </a:r>
            <a:r>
              <a:rPr lang="en-US" err="1">
                <a:solidFill>
                  <a:srgbClr val="0C3B5F"/>
                </a:solidFill>
              </a:rPr>
              <a:t>etc</a:t>
            </a:r>
            <a:endParaRPr lang="en-US">
              <a:solidFill>
                <a:srgbClr val="0C3B5F"/>
              </a:solidFill>
            </a:endParaRPr>
          </a:p>
          <a:p>
            <a:pPr marL="342900" indent="-342900">
              <a:buFont typeface="Arial" panose="020B0604020202020204" pitchFamily="34" charset="0"/>
              <a:buChar char="•"/>
            </a:pPr>
            <a:r>
              <a:rPr lang="en-US">
                <a:solidFill>
                  <a:srgbClr val="0C3B5F"/>
                </a:solidFill>
              </a:rPr>
              <a:t>Document that there is a need for, effectiveness, and appropriateness of the telehealth medium</a:t>
            </a:r>
            <a:endParaRPr lang="en-US">
              <a:solidFill>
                <a:srgbClr val="002060"/>
              </a:solidFill>
            </a:endParaRPr>
          </a:p>
          <a:p>
            <a:pPr marL="342900" indent="-342900">
              <a:buFont typeface="Arial" panose="020B0604020202020204" pitchFamily="34" charset="0"/>
              <a:buChar char="•"/>
            </a:pPr>
            <a:r>
              <a:rPr lang="en-US">
                <a:solidFill>
                  <a:srgbClr val="002060"/>
                </a:solidFill>
              </a:rPr>
              <a:t>Obtain as much clinical data as possible</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Try using creative strategies in place of peripherals, for example use household items like a smart phone or activity tracker (Fitbit, smart watch). Watch the patient obtaining vitals.</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Explore your options for using peripherals for clinical assessment, diagnostic testing, and clinical treatment at a distance</a:t>
            </a:r>
          </a:p>
          <a:p>
            <a:pPr lvl="1"/>
            <a:r>
              <a:rPr lang="en-US" sz="1400">
                <a:solidFill>
                  <a:srgbClr val="002060"/>
                </a:solidFill>
                <a:latin typeface="Arial" panose="020B0604020202020204" pitchFamily="34" charset="0"/>
                <a:cs typeface="Arial" panose="020B0604020202020204" pitchFamily="34" charset="0"/>
                <a:hlinkClick r:id="rId2"/>
              </a:rPr>
              <a:t>https://www.cms.gov/files/document/telehealth-toolkit-providers.pdf</a:t>
            </a:r>
            <a:endParaRPr lang="en-US" sz="1400">
              <a:solidFill>
                <a:srgbClr val="002060"/>
              </a:solidFill>
              <a:latin typeface="Arial" panose="020B0604020202020204" pitchFamily="34" charset="0"/>
              <a:cs typeface="Arial" panose="020B0604020202020204" pitchFamily="34" charset="0"/>
            </a:endParaRPr>
          </a:p>
          <a:p>
            <a:pPr lvl="1"/>
            <a:endParaRPr lang="en-US" sz="1400">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F1DF827A-59D2-2C6D-76BB-B8DD408E8989}"/>
              </a:ext>
            </a:extLst>
          </p:cNvPr>
          <p:cNvSpPr>
            <a:spLocks noGrp="1"/>
          </p:cNvSpPr>
          <p:nvPr>
            <p:ph type="title"/>
          </p:nvPr>
        </p:nvSpPr>
        <p:spPr>
          <a:xfrm>
            <a:off x="821636" y="728144"/>
            <a:ext cx="8411264" cy="1410560"/>
          </a:xfrm>
        </p:spPr>
        <p:txBody>
          <a:bodyPr/>
          <a:lstStyle/>
          <a:p>
            <a:r>
              <a:rPr lang="en-US">
                <a:solidFill>
                  <a:srgbClr val="00B0F0"/>
                </a:solidFill>
              </a:rPr>
              <a:t>Physical Health Quality of Care</a:t>
            </a:r>
          </a:p>
        </p:txBody>
      </p:sp>
      <p:graphicFrame>
        <p:nvGraphicFramePr>
          <p:cNvPr id="4" name="Object 3">
            <a:extLst>
              <a:ext uri="{FF2B5EF4-FFF2-40B4-BE49-F238E27FC236}">
                <a16:creationId xmlns:a16="http://schemas.microsoft.com/office/drawing/2014/main" id="{59E497F5-C121-B5C4-56B7-BE4205C92784}"/>
              </a:ext>
            </a:extLst>
          </p:cNvPr>
          <p:cNvGraphicFramePr>
            <a:graphicFrameLocks noChangeAspect="1"/>
          </p:cNvGraphicFramePr>
          <p:nvPr>
            <p:extLst>
              <p:ext uri="{D42A27DB-BD31-4B8C-83A1-F6EECF244321}">
                <p14:modId xmlns:p14="http://schemas.microsoft.com/office/powerpoint/2010/main" val="387990512"/>
              </p:ext>
            </p:extLst>
          </p:nvPr>
        </p:nvGraphicFramePr>
        <p:xfrm>
          <a:off x="8888413" y="2055813"/>
          <a:ext cx="2481262" cy="3213100"/>
        </p:xfrm>
        <a:graphic>
          <a:graphicData uri="http://schemas.openxmlformats.org/presentationml/2006/ole">
            <mc:AlternateContent xmlns:mc="http://schemas.openxmlformats.org/markup-compatibility/2006">
              <mc:Choice xmlns:v="urn:schemas-microsoft-com:vml" Requires="v">
                <p:oleObj name="Acrobat Document" r:id="rId3" imgW="5829224" imgH="7543800" progId="AcroExch.Document.DC">
                  <p:embed/>
                </p:oleObj>
              </mc:Choice>
              <mc:Fallback>
                <p:oleObj name="Acrobat Document" r:id="rId3" imgW="5829224" imgH="7543800" progId="AcroExch.Document.DC">
                  <p:embed/>
                  <p:pic>
                    <p:nvPicPr>
                      <p:cNvPr id="4" name="Object 3">
                        <a:extLst>
                          <a:ext uri="{FF2B5EF4-FFF2-40B4-BE49-F238E27FC236}">
                            <a16:creationId xmlns:a16="http://schemas.microsoft.com/office/drawing/2014/main" id="{59E497F5-C121-B5C4-56B7-BE4205C92784}"/>
                          </a:ext>
                        </a:extLst>
                      </p:cNvPr>
                      <p:cNvPicPr/>
                      <p:nvPr/>
                    </p:nvPicPr>
                    <p:blipFill>
                      <a:blip r:embed="rId4"/>
                      <a:stretch>
                        <a:fillRect/>
                      </a:stretch>
                    </p:blipFill>
                    <p:spPr>
                      <a:xfrm>
                        <a:off x="8888413" y="2055813"/>
                        <a:ext cx="2481262" cy="3213100"/>
                      </a:xfrm>
                      <a:prstGeom prst="rect">
                        <a:avLst/>
                      </a:prstGeom>
                    </p:spPr>
                  </p:pic>
                </p:oleObj>
              </mc:Fallback>
            </mc:AlternateContent>
          </a:graphicData>
        </a:graphic>
      </p:graphicFrame>
    </p:spTree>
    <p:extLst>
      <p:ext uri="{BB962C8B-B14F-4D97-AF65-F5344CB8AC3E}">
        <p14:creationId xmlns:p14="http://schemas.microsoft.com/office/powerpoint/2010/main" val="2744640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Home outline">
            <a:extLst>
              <a:ext uri="{FF2B5EF4-FFF2-40B4-BE49-F238E27FC236}">
                <a16:creationId xmlns:a16="http://schemas.microsoft.com/office/drawing/2014/main" id="{D25E5A76-6FBF-655B-34A0-0602EA5905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86694" y="1019694"/>
            <a:ext cx="4818611" cy="4818611"/>
          </a:xfrm>
          <a:prstGeom prst="rect">
            <a:avLst/>
          </a:prstGeom>
        </p:spPr>
      </p:pic>
    </p:spTree>
    <p:extLst>
      <p:ext uri="{BB962C8B-B14F-4D97-AF65-F5344CB8AC3E}">
        <p14:creationId xmlns:p14="http://schemas.microsoft.com/office/powerpoint/2010/main" val="1964205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4B1B49C-DCD9-F9B4-CE7D-2385FD73673F}"/>
              </a:ext>
            </a:extLst>
          </p:cNvPr>
          <p:cNvSpPr>
            <a:spLocks noGrp="1"/>
          </p:cNvSpPr>
          <p:nvPr>
            <p:ph type="subTitle" idx="1"/>
          </p:nvPr>
        </p:nvSpPr>
        <p:spPr>
          <a:xfrm>
            <a:off x="821636" y="2330880"/>
            <a:ext cx="5185464" cy="3824114"/>
          </a:xfrm>
        </p:spPr>
        <p:txBody>
          <a:bodyPr vert="horz" lIns="91440" tIns="45720" rIns="91440" bIns="45720" rtlCol="0" anchor="t">
            <a:normAutofit fontScale="62500" lnSpcReduction="20000"/>
          </a:bodyPr>
          <a:lstStyle/>
          <a:p>
            <a:r>
              <a:rPr lang="en-US" sz="2300">
                <a:solidFill>
                  <a:srgbClr val="002060"/>
                </a:solidFill>
              </a:rPr>
              <a:t>You must have proof of identity (POI)</a:t>
            </a:r>
          </a:p>
          <a:p>
            <a:pPr marL="342900" indent="-342900">
              <a:buFont typeface="Arial" panose="020B0604020202020204" pitchFamily="34" charset="0"/>
              <a:buChar char="•"/>
            </a:pPr>
            <a:r>
              <a:rPr lang="en-US" sz="2300">
                <a:solidFill>
                  <a:srgbClr val="002060"/>
                </a:solidFill>
              </a:rPr>
              <a:t>Previous contact counts as POI</a:t>
            </a:r>
          </a:p>
          <a:p>
            <a:pPr marL="342900" indent="-342900">
              <a:buFont typeface="Arial" panose="020B0604020202020204" pitchFamily="34" charset="0"/>
              <a:buChar char="•"/>
            </a:pPr>
            <a:r>
              <a:rPr lang="en-US" sz="2300">
                <a:solidFill>
                  <a:srgbClr val="002060"/>
                </a:solidFill>
              </a:rPr>
              <a:t>Staff or admin can verify identity</a:t>
            </a:r>
          </a:p>
          <a:p>
            <a:pPr marL="342900" indent="-342900">
              <a:buFont typeface="Arial" panose="020B0604020202020204" pitchFamily="34" charset="0"/>
              <a:buChar char="•"/>
            </a:pPr>
            <a:r>
              <a:rPr lang="en-US" sz="2300">
                <a:solidFill>
                  <a:srgbClr val="002060"/>
                </a:solidFill>
              </a:rPr>
              <a:t>Clients can show a picture ID</a:t>
            </a:r>
          </a:p>
          <a:p>
            <a:pPr marL="342900" indent="-342900">
              <a:buFont typeface="Arial" panose="020B0604020202020204" pitchFamily="34" charset="0"/>
              <a:buChar char="•"/>
            </a:pPr>
            <a:r>
              <a:rPr lang="en-US" sz="2300">
                <a:solidFill>
                  <a:srgbClr val="002060"/>
                </a:solidFill>
              </a:rPr>
              <a:t>If the session is by phone, they can verify the date of birth</a:t>
            </a:r>
          </a:p>
          <a:p>
            <a:pPr marL="342900" indent="-342900">
              <a:buFont typeface="Arial" panose="020B0604020202020204" pitchFamily="34" charset="0"/>
              <a:buChar char="•"/>
            </a:pPr>
            <a:r>
              <a:rPr lang="en-US" sz="2300">
                <a:solidFill>
                  <a:srgbClr val="002060"/>
                </a:solidFill>
              </a:rPr>
              <a:t>Biometrics for telehealth POI becoming available</a:t>
            </a:r>
          </a:p>
          <a:p>
            <a:endParaRPr lang="en-US" sz="2300">
              <a:solidFill>
                <a:srgbClr val="002060"/>
              </a:solidFill>
            </a:endParaRPr>
          </a:p>
          <a:p>
            <a:r>
              <a:rPr lang="en-US" sz="2300">
                <a:solidFill>
                  <a:srgbClr val="002060"/>
                </a:solidFill>
              </a:rPr>
              <a:t>Member attests to privacy</a:t>
            </a:r>
          </a:p>
          <a:p>
            <a:pPr marL="342900" indent="-342900">
              <a:buFont typeface="Arial" panose="020B0604020202020204" pitchFamily="34" charset="0"/>
              <a:buChar char="•"/>
            </a:pPr>
            <a:r>
              <a:rPr lang="en-US" sz="2300">
                <a:solidFill>
                  <a:srgbClr val="002060"/>
                </a:solidFill>
              </a:rPr>
              <a:t>Ask if client is in a private safe space to conduct the session</a:t>
            </a:r>
          </a:p>
          <a:p>
            <a:r>
              <a:rPr lang="en-US" sz="1800" u="sng">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Resource for Health Care Providers on Educating Patients about Privacy and Security Risks to Protected Health Information | HHS.gov</a:t>
            </a:r>
            <a:endParaRPr lang="en-US" sz="1800">
              <a:effectLst/>
              <a:latin typeface="Arial" panose="020B0604020202020204" pitchFamily="34" charset="0"/>
              <a:ea typeface="Calibri" panose="020F0502020204030204" pitchFamily="34" charset="0"/>
              <a:cs typeface="Arial" panose="020B0604020202020204" pitchFamily="34" charset="0"/>
            </a:endParaRPr>
          </a:p>
          <a:p>
            <a:r>
              <a:rPr lang="en-US" sz="1800">
                <a:latin typeface="Arial" panose="020B0604020202020204" pitchFamily="34" charset="0"/>
                <a:cs typeface="Arial" panose="020B0604020202020204" pitchFamily="34" charset="0"/>
                <a:hlinkClick r:id="rId3"/>
              </a:rPr>
              <a:t>Telehealth Privacy and Security Tips for Patients | HHS.gov</a:t>
            </a:r>
            <a:endParaRPr lang="en-US" sz="1800">
              <a:solidFill>
                <a:srgbClr val="002060"/>
              </a:solidFill>
              <a:latin typeface="Arial" panose="020B0604020202020204" pitchFamily="34" charset="0"/>
              <a:cs typeface="Arial" panose="020B0604020202020204" pitchFamily="34" charset="0"/>
            </a:endParaRPr>
          </a:p>
          <a:p>
            <a:r>
              <a:rPr lang="en-US">
                <a:solidFill>
                  <a:srgbClr val="002060"/>
                </a:solidFill>
              </a:rPr>
              <a:t>		</a:t>
            </a:r>
          </a:p>
        </p:txBody>
      </p:sp>
      <p:sp>
        <p:nvSpPr>
          <p:cNvPr id="3" name="Title 2">
            <a:extLst>
              <a:ext uri="{FF2B5EF4-FFF2-40B4-BE49-F238E27FC236}">
                <a16:creationId xmlns:a16="http://schemas.microsoft.com/office/drawing/2014/main" id="{1AEE67EE-A61F-D0B8-81C0-48E729C56A7B}"/>
              </a:ext>
            </a:extLst>
          </p:cNvPr>
          <p:cNvSpPr>
            <a:spLocks noGrp="1"/>
          </p:cNvSpPr>
          <p:nvPr>
            <p:ph type="title"/>
          </p:nvPr>
        </p:nvSpPr>
        <p:spPr>
          <a:xfrm>
            <a:off x="821636" y="894920"/>
            <a:ext cx="3796664" cy="1410560"/>
          </a:xfrm>
        </p:spPr>
        <p:txBody>
          <a:bodyPr/>
          <a:lstStyle/>
          <a:p>
            <a:r>
              <a:rPr lang="en-US">
                <a:solidFill>
                  <a:srgbClr val="00B0F0"/>
                </a:solidFill>
              </a:rPr>
              <a:t>Patient ID and Privacy</a:t>
            </a:r>
          </a:p>
        </p:txBody>
      </p:sp>
      <p:pic>
        <p:nvPicPr>
          <p:cNvPr id="6" name="Picture 5">
            <a:extLst>
              <a:ext uri="{FF2B5EF4-FFF2-40B4-BE49-F238E27FC236}">
                <a16:creationId xmlns:a16="http://schemas.microsoft.com/office/drawing/2014/main" id="{C6F8BD0B-2AA1-44C7-426E-650908823052}"/>
              </a:ext>
            </a:extLst>
          </p:cNvPr>
          <p:cNvPicPr>
            <a:picLocks noChangeAspect="1"/>
          </p:cNvPicPr>
          <p:nvPr/>
        </p:nvPicPr>
        <p:blipFill>
          <a:blip r:embed="rId4"/>
          <a:stretch>
            <a:fillRect/>
          </a:stretch>
        </p:blipFill>
        <p:spPr>
          <a:xfrm>
            <a:off x="8559252" y="1566367"/>
            <a:ext cx="2340524" cy="1478226"/>
          </a:xfrm>
          <a:prstGeom prst="rect">
            <a:avLst/>
          </a:prstGeom>
        </p:spPr>
      </p:pic>
      <p:pic>
        <p:nvPicPr>
          <p:cNvPr id="7" name="Picture 6">
            <a:extLst>
              <a:ext uri="{FF2B5EF4-FFF2-40B4-BE49-F238E27FC236}">
                <a16:creationId xmlns:a16="http://schemas.microsoft.com/office/drawing/2014/main" id="{4A6F46E3-5D02-373E-5537-CED0AFD674A0}"/>
              </a:ext>
            </a:extLst>
          </p:cNvPr>
          <p:cNvPicPr>
            <a:picLocks noChangeAspect="1"/>
          </p:cNvPicPr>
          <p:nvPr/>
        </p:nvPicPr>
        <p:blipFill>
          <a:blip r:embed="rId5"/>
          <a:stretch>
            <a:fillRect/>
          </a:stretch>
        </p:blipFill>
        <p:spPr>
          <a:xfrm>
            <a:off x="6184902" y="2540000"/>
            <a:ext cx="2196548" cy="3312826"/>
          </a:xfrm>
          <a:prstGeom prst="rect">
            <a:avLst/>
          </a:prstGeom>
        </p:spPr>
      </p:pic>
    </p:spTree>
    <p:extLst>
      <p:ext uri="{BB962C8B-B14F-4D97-AF65-F5344CB8AC3E}">
        <p14:creationId xmlns:p14="http://schemas.microsoft.com/office/powerpoint/2010/main" val="1103745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1C0C0A-37AB-DD84-5099-786B61DD6F83}"/>
              </a:ext>
            </a:extLst>
          </p:cNvPr>
          <p:cNvSpPr>
            <a:spLocks noGrp="1"/>
          </p:cNvSpPr>
          <p:nvPr>
            <p:ph type="subTitle" idx="1"/>
          </p:nvPr>
        </p:nvSpPr>
        <p:spPr>
          <a:xfrm>
            <a:off x="821636" y="2260600"/>
            <a:ext cx="7750864" cy="3843856"/>
          </a:xfrm>
        </p:spPr>
        <p:txBody>
          <a:bodyPr>
            <a:normAutofit lnSpcReduction="10000"/>
          </a:bodyPr>
          <a:lstStyle/>
          <a:p>
            <a:r>
              <a:rPr lang="en-US">
                <a:solidFill>
                  <a:srgbClr val="002060"/>
                </a:solidFill>
              </a:rPr>
              <a:t>The provider </a:t>
            </a:r>
            <a:r>
              <a:rPr lang="en-US" b="1">
                <a:solidFill>
                  <a:srgbClr val="002060"/>
                </a:solidFill>
              </a:rPr>
              <a:t>MUST</a:t>
            </a:r>
            <a:r>
              <a:rPr lang="en-US">
                <a:solidFill>
                  <a:srgbClr val="002060"/>
                </a:solidFill>
              </a:rPr>
              <a:t> know the location of the client during the session in case of emergency </a:t>
            </a:r>
          </a:p>
          <a:p>
            <a:pPr marL="342900" indent="-342900">
              <a:buFont typeface="Arial" panose="020B0604020202020204" pitchFamily="34" charset="0"/>
              <a:buChar char="•"/>
            </a:pPr>
            <a:r>
              <a:rPr lang="en-US">
                <a:solidFill>
                  <a:srgbClr val="002060"/>
                </a:solidFill>
              </a:rPr>
              <a:t>Having the client’s medical record (with address) available is a telehealth standard of care</a:t>
            </a:r>
          </a:p>
          <a:p>
            <a:pPr marL="342900" indent="-342900">
              <a:buFont typeface="Arial" panose="020B0604020202020204" pitchFamily="34" charset="0"/>
              <a:buChar char="•"/>
            </a:pPr>
            <a:r>
              <a:rPr lang="en-US">
                <a:solidFill>
                  <a:srgbClr val="002060"/>
                </a:solidFill>
              </a:rPr>
              <a:t>If they are driving, they must pull over.</a:t>
            </a:r>
          </a:p>
          <a:p>
            <a:pPr marL="342900" indent="-342900">
              <a:buFont typeface="Arial" panose="020B0604020202020204" pitchFamily="34" charset="0"/>
              <a:buChar char="•"/>
            </a:pPr>
            <a:r>
              <a:rPr lang="en-US">
                <a:solidFill>
                  <a:srgbClr val="002060"/>
                </a:solidFill>
                <a:latin typeface="Arial" panose="020B0604020202020204" pitchFamily="34" charset="0"/>
                <a:cs typeface="Arial" panose="020B0604020202020204" pitchFamily="34" charset="0"/>
              </a:rPr>
              <a:t>Provider is subject to the rules and regulations of the state in which the patient is located during the service</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If not licensed where the patient is located, you may be practicing medicine without a license and subject to that state board’s discipline</a:t>
            </a:r>
          </a:p>
          <a:p>
            <a:pPr marL="891514" lvl="1" indent="-342900" algn="l">
              <a:buFont typeface="Arial" panose="020B0604020202020204" pitchFamily="34" charset="0"/>
              <a:buChar char="•"/>
            </a:pPr>
            <a:r>
              <a:rPr lang="en-US" sz="2000">
                <a:solidFill>
                  <a:srgbClr val="002060"/>
                </a:solidFill>
                <a:latin typeface="Arial" panose="020B0604020202020204" pitchFamily="34" charset="0"/>
                <a:cs typeface="Arial" panose="020B0604020202020204" pitchFamily="34" charset="0"/>
              </a:rPr>
              <a:t>Separate or duplicative disciplinary and liability standards might be applicable in different states</a:t>
            </a:r>
          </a:p>
        </p:txBody>
      </p:sp>
      <p:sp>
        <p:nvSpPr>
          <p:cNvPr id="3" name="Title 2">
            <a:extLst>
              <a:ext uri="{FF2B5EF4-FFF2-40B4-BE49-F238E27FC236}">
                <a16:creationId xmlns:a16="http://schemas.microsoft.com/office/drawing/2014/main" id="{BABBDA93-3ABD-300F-18CD-DE154D4ADECC}"/>
              </a:ext>
            </a:extLst>
          </p:cNvPr>
          <p:cNvSpPr>
            <a:spLocks noGrp="1"/>
          </p:cNvSpPr>
          <p:nvPr>
            <p:ph type="title"/>
          </p:nvPr>
        </p:nvSpPr>
        <p:spPr>
          <a:xfrm>
            <a:off x="821636" y="753544"/>
            <a:ext cx="3796664" cy="1410560"/>
          </a:xfrm>
        </p:spPr>
        <p:txBody>
          <a:bodyPr/>
          <a:lstStyle/>
          <a:p>
            <a:r>
              <a:rPr lang="en-US">
                <a:solidFill>
                  <a:srgbClr val="00B0F0"/>
                </a:solidFill>
                <a:latin typeface="Arial"/>
                <a:cs typeface="Arial"/>
              </a:rPr>
              <a:t>Patient Location</a:t>
            </a:r>
          </a:p>
        </p:txBody>
      </p:sp>
      <p:pic>
        <p:nvPicPr>
          <p:cNvPr id="4" name="Picture 3">
            <a:extLst>
              <a:ext uri="{FF2B5EF4-FFF2-40B4-BE49-F238E27FC236}">
                <a16:creationId xmlns:a16="http://schemas.microsoft.com/office/drawing/2014/main" id="{A6860A56-FD55-F6F6-EF60-6FA65114C4B9}"/>
              </a:ext>
            </a:extLst>
          </p:cNvPr>
          <p:cNvPicPr>
            <a:picLocks noChangeAspect="1"/>
          </p:cNvPicPr>
          <p:nvPr/>
        </p:nvPicPr>
        <p:blipFill>
          <a:blip r:embed="rId2"/>
          <a:stretch>
            <a:fillRect/>
          </a:stretch>
        </p:blipFill>
        <p:spPr>
          <a:xfrm>
            <a:off x="8780163" y="945800"/>
            <a:ext cx="3389670" cy="4334632"/>
          </a:xfrm>
          <a:prstGeom prst="rect">
            <a:avLst/>
          </a:prstGeom>
        </p:spPr>
      </p:pic>
    </p:spTree>
    <p:extLst>
      <p:ext uri="{BB962C8B-B14F-4D97-AF65-F5344CB8AC3E}">
        <p14:creationId xmlns:p14="http://schemas.microsoft.com/office/powerpoint/2010/main" val="2484842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B8C3431-CFBC-DEC5-E636-345C1B3CED36}"/>
              </a:ext>
            </a:extLst>
          </p:cNvPr>
          <p:cNvSpPr>
            <a:spLocks noGrp="1"/>
          </p:cNvSpPr>
          <p:nvPr>
            <p:ph type="subTitle" idx="1"/>
          </p:nvPr>
        </p:nvSpPr>
        <p:spPr>
          <a:xfrm>
            <a:off x="821636" y="2044931"/>
            <a:ext cx="6127804" cy="4021426"/>
          </a:xfrm>
        </p:spPr>
        <p:txBody>
          <a:bodyPr vert="horz" lIns="91440" tIns="45720" rIns="91440" bIns="45720" rtlCol="0" anchor="t">
            <a:normAutofit lnSpcReduction="10000"/>
          </a:bodyPr>
          <a:lstStyle/>
          <a:p>
            <a:r>
              <a:rPr lang="en-US" sz="2400" b="1">
                <a:solidFill>
                  <a:srgbClr val="C00000"/>
                </a:solidFill>
              </a:rPr>
              <a:t>911 will not work remotely!</a:t>
            </a:r>
          </a:p>
          <a:p>
            <a:r>
              <a:rPr lang="en-US">
                <a:solidFill>
                  <a:srgbClr val="002060"/>
                </a:solidFill>
              </a:rPr>
              <a:t>Providers </a:t>
            </a:r>
            <a:r>
              <a:rPr lang="en-US" b="1">
                <a:solidFill>
                  <a:srgbClr val="002060"/>
                </a:solidFill>
              </a:rPr>
              <a:t>MUST </a:t>
            </a:r>
            <a:r>
              <a:rPr lang="en-US">
                <a:solidFill>
                  <a:srgbClr val="002060"/>
                </a:solidFill>
              </a:rPr>
              <a:t>know what the emergency services are available for the client. </a:t>
            </a:r>
            <a:endParaRPr lang="en-US" b="1">
              <a:solidFill>
                <a:srgbClr val="C00000"/>
              </a:solidFill>
            </a:endParaRPr>
          </a:p>
          <a:p>
            <a:pPr marL="342900" indent="-342900">
              <a:buFont typeface="Arial" panose="020B0604020202020204" pitchFamily="34" charset="0"/>
              <a:buChar char="•"/>
            </a:pPr>
            <a:r>
              <a:rPr lang="en-US">
                <a:solidFill>
                  <a:srgbClr val="002060"/>
                </a:solidFill>
              </a:rPr>
              <a:t>Call E911 267-908-6605 and ask to be connected to the emergency services for the location of the emergency </a:t>
            </a:r>
          </a:p>
          <a:p>
            <a:pPr marL="342900" indent="-342900">
              <a:buFont typeface="Arial" panose="020B0604020202020204" pitchFamily="34" charset="0"/>
              <a:buChar char="•"/>
            </a:pPr>
            <a:r>
              <a:rPr lang="en-US">
                <a:solidFill>
                  <a:srgbClr val="002060"/>
                </a:solidFill>
              </a:rPr>
              <a:t>Behavioral Health Crisis Line- 877-756-4090</a:t>
            </a:r>
          </a:p>
          <a:p>
            <a:pPr marL="342900" indent="-342900">
              <a:buFont typeface="Arial" panose="020B0604020202020204" pitchFamily="34" charset="0"/>
              <a:buChar char="•"/>
            </a:pPr>
            <a:r>
              <a:rPr lang="en-US">
                <a:solidFill>
                  <a:srgbClr val="002060"/>
                </a:solidFill>
              </a:rPr>
              <a:t>Have the client identify a support person to be contacted ICE (In Case of Emergency)</a:t>
            </a:r>
          </a:p>
          <a:p>
            <a:pPr marL="342900" indent="-342900">
              <a:buFont typeface="Arial" panose="020B0604020202020204" pitchFamily="34" charset="0"/>
              <a:buChar char="•"/>
            </a:pPr>
            <a:r>
              <a:rPr lang="en-US">
                <a:solidFill>
                  <a:srgbClr val="002060"/>
                </a:solidFill>
              </a:rPr>
              <a:t>Know if there is a firearm in the home</a:t>
            </a:r>
          </a:p>
          <a:p>
            <a:pPr marL="342900" indent="-342900">
              <a:buFont typeface="Arial" panose="020B0604020202020204" pitchFamily="34" charset="0"/>
              <a:buChar char="•"/>
            </a:pPr>
            <a:r>
              <a:rPr lang="en-US">
                <a:solidFill>
                  <a:srgbClr val="002060"/>
                </a:solidFill>
              </a:rPr>
              <a:t>Have a safety plan in place (who to call, what to do)</a:t>
            </a:r>
          </a:p>
          <a:p>
            <a:pPr marL="342900" indent="-342900">
              <a:buFont typeface="Arial" panose="020B0604020202020204" pitchFamily="34" charset="0"/>
              <a:buChar char="•"/>
            </a:pPr>
            <a:endParaRPr lang="en-US" b="1">
              <a:solidFill>
                <a:srgbClr val="002060"/>
              </a:solidFill>
            </a:endParaRPr>
          </a:p>
        </p:txBody>
      </p:sp>
      <p:sp>
        <p:nvSpPr>
          <p:cNvPr id="3" name="Title 2">
            <a:extLst>
              <a:ext uri="{FF2B5EF4-FFF2-40B4-BE49-F238E27FC236}">
                <a16:creationId xmlns:a16="http://schemas.microsoft.com/office/drawing/2014/main" id="{451B207B-2C1F-2F65-7F56-FF5328CB9B21}"/>
              </a:ext>
            </a:extLst>
          </p:cNvPr>
          <p:cNvSpPr>
            <a:spLocks noGrp="1"/>
          </p:cNvSpPr>
          <p:nvPr>
            <p:ph type="title"/>
          </p:nvPr>
        </p:nvSpPr>
        <p:spPr>
          <a:xfrm>
            <a:off x="821636" y="791644"/>
            <a:ext cx="7128564" cy="1410560"/>
          </a:xfrm>
        </p:spPr>
        <p:txBody>
          <a:bodyPr/>
          <a:lstStyle/>
          <a:p>
            <a:r>
              <a:rPr lang="en-US">
                <a:solidFill>
                  <a:srgbClr val="00B0F0"/>
                </a:solidFill>
              </a:rPr>
              <a:t>Accessing Emergency Services </a:t>
            </a:r>
          </a:p>
        </p:txBody>
      </p:sp>
      <p:pic>
        <p:nvPicPr>
          <p:cNvPr id="8" name="Picture 7">
            <a:extLst>
              <a:ext uri="{FF2B5EF4-FFF2-40B4-BE49-F238E27FC236}">
                <a16:creationId xmlns:a16="http://schemas.microsoft.com/office/drawing/2014/main" id="{A203483D-1258-911F-2F4E-544A4DC0CFFA}"/>
              </a:ext>
            </a:extLst>
          </p:cNvPr>
          <p:cNvPicPr>
            <a:picLocks noChangeAspect="1"/>
          </p:cNvPicPr>
          <p:nvPr/>
        </p:nvPicPr>
        <p:blipFill>
          <a:blip r:embed="rId2"/>
          <a:stretch>
            <a:fillRect/>
          </a:stretch>
        </p:blipFill>
        <p:spPr>
          <a:xfrm>
            <a:off x="8143877" y="606029"/>
            <a:ext cx="3577069" cy="5129752"/>
          </a:xfrm>
          <a:prstGeom prst="rect">
            <a:avLst/>
          </a:prstGeom>
        </p:spPr>
      </p:pic>
    </p:spTree>
    <p:extLst>
      <p:ext uri="{BB962C8B-B14F-4D97-AF65-F5344CB8AC3E}">
        <p14:creationId xmlns:p14="http://schemas.microsoft.com/office/powerpoint/2010/main" val="9876322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937CC4EABCF3419AFF8A1C248C5C8F" ma:contentTypeVersion="14" ma:contentTypeDescription="Create a new document." ma:contentTypeScope="" ma:versionID="8df7ffec3adc39963074008f3cd0ce50">
  <xsd:schema xmlns:xsd="http://www.w3.org/2001/XMLSchema" xmlns:xs="http://www.w3.org/2001/XMLSchema" xmlns:p="http://schemas.microsoft.com/office/2006/metadata/properties" xmlns:ns2="1bfda866-3bcc-4fcb-9815-94815483ce06" xmlns:ns3="7698d5f8-0fb8-4b1e-83c5-39d85ccda9be" targetNamespace="http://schemas.microsoft.com/office/2006/metadata/properties" ma:root="true" ma:fieldsID="9c55177017f8b15221f1bd214023912b" ns2:_="" ns3:_="">
    <xsd:import namespace="1bfda866-3bcc-4fcb-9815-94815483ce06"/>
    <xsd:import namespace="7698d5f8-0fb8-4b1e-83c5-39d85ccda9b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da866-3bcc-4fcb-9815-94815483ce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b9920fe-e746-4f88-96e3-624b3003ca8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98d5f8-0fb8-4b1e-83c5-39d85ccda9b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4f61f8e-5c40-4997-9913-01440d6a882a}" ma:internalName="TaxCatchAll" ma:showField="CatchAllData" ma:web="7698d5f8-0fb8-4b1e-83c5-39d85ccda9b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bfda866-3bcc-4fcb-9815-94815483ce06">
      <Terms xmlns="http://schemas.microsoft.com/office/infopath/2007/PartnerControls"/>
    </lcf76f155ced4ddcb4097134ff3c332f>
    <TaxCatchAll xmlns="7698d5f8-0fb8-4b1e-83c5-39d85ccda9be" xsi:nil="true"/>
    <SharedWithUsers xmlns="7698d5f8-0fb8-4b1e-83c5-39d85ccda9be">
      <UserInfo>
        <DisplayName>Pierce, Jennifer</DisplayName>
        <AccountId>11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899FE-76AE-4279-815C-111B19ABD6EF}">
  <ds:schemaRefs>
    <ds:schemaRef ds:uri="1bfda866-3bcc-4fcb-9815-94815483ce06"/>
    <ds:schemaRef ds:uri="7698d5f8-0fb8-4b1e-83c5-39d85ccda9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C274C7-D504-4B61-96D5-EB00070EA092}">
  <ds:schemaRefs>
    <ds:schemaRef ds:uri="1bfda866-3bcc-4fcb-9815-94815483ce06"/>
    <ds:schemaRef ds:uri="7698d5f8-0fb8-4b1e-83c5-39d85ccda9b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FCD77EA-F2DA-46E5-B55C-3CDDD32BB2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37</Slides>
  <Notes>0</Notes>
  <HiddenSlides>0</HiddenSlide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1_Office Theme</vt:lpstr>
      <vt:lpstr>Telehealth Training Basics</vt:lpstr>
      <vt:lpstr>Getting Started</vt:lpstr>
      <vt:lpstr>PowerPoint Presentation</vt:lpstr>
      <vt:lpstr>Telepsychiatry Quality of Care</vt:lpstr>
      <vt:lpstr>Physical Health Quality of Care</vt:lpstr>
      <vt:lpstr>PowerPoint Presentation</vt:lpstr>
      <vt:lpstr>Patient ID and Privacy</vt:lpstr>
      <vt:lpstr>Patient Location</vt:lpstr>
      <vt:lpstr>Accessing Emergency Services </vt:lpstr>
      <vt:lpstr>Technology</vt:lpstr>
      <vt:lpstr>Equipment</vt:lpstr>
      <vt:lpstr>Technological Barriers in the Home: “The Digital Divide”</vt:lpstr>
      <vt:lpstr>Prepare Your Space</vt:lpstr>
      <vt:lpstr>Prepare Your Space</vt:lpstr>
      <vt:lpstr>Test Test Test!</vt:lpstr>
      <vt:lpstr>Prepare the Client</vt:lpstr>
      <vt:lpstr>Starting the Session</vt:lpstr>
      <vt:lpstr>Acknowledge and Normalize the Telehealth Process </vt:lpstr>
      <vt:lpstr>Prepare for Challenges</vt:lpstr>
      <vt:lpstr>Build Rapport</vt:lpstr>
      <vt:lpstr>Laws and Regulations</vt:lpstr>
      <vt:lpstr>Know the Regulations</vt:lpstr>
      <vt:lpstr>State Licensing Requirements</vt:lpstr>
      <vt:lpstr>Interstate Medical Licensure Compact</vt:lpstr>
      <vt:lpstr>Documentation</vt:lpstr>
      <vt:lpstr>Arizona State Regulations</vt:lpstr>
      <vt:lpstr>Arizona: Key AHCCCS Information</vt:lpstr>
      <vt:lpstr>CMS/Medicare: Key 2024 Telehealth Changes</vt:lpstr>
      <vt:lpstr>Temporary Medicare Changes Through 12/31/2024</vt:lpstr>
      <vt:lpstr>DEA Prescribing Update  </vt:lpstr>
      <vt:lpstr>HIPAA Compliance</vt:lpstr>
      <vt:lpstr>Other Legal Issues</vt:lpstr>
      <vt:lpstr>Resources</vt:lpstr>
      <vt:lpstr>Where to Look: Organizations</vt:lpstr>
      <vt:lpstr>Where to Look: State of Arizona</vt:lpstr>
      <vt:lpstr>Where to Look: Federal</vt:lpstr>
      <vt:lpstr>How to Contact Us</vt:lpstr>
    </vt:vector>
  </TitlesOfParts>
  <Company>BCBSAZ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Telehealth Training Basics</dc:title>
  <dc:creator>Pierce, Jennifer</dc:creator>
  <cp:revision>1</cp:revision>
  <dcterms:created xsi:type="dcterms:W3CDTF">2023-10-05T22:07:40Z</dcterms:created>
  <dcterms:modified xsi:type="dcterms:W3CDTF">2023-12-14T23:11:14Z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0x01010038937CC4EABCF3419AFF8A1C248C5C8F</vt:lpwstr>
  </property>
  <property fmtid="{D5CDD505-2E9C-101B-9397-08002B2CF9AE}" pid="3" name="MediaServiceImageTags">
    <vt:lpwstr/>
  </property>
</Properties>
</file>